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4"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9144000" cy="5143500" type="screen16x9"/>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10AC5B81-8DE4-4D2A-AE8A-3BA337A22B5B}">
  <a:tblStyle styleId="{10AC5B81-8DE4-4D2A-AE8A-3BA337A22B5B}" styleName="Table_0">
    <a:wholeTbl>
      <a:tcStyle>
        <a:tcBdr>
          <a:left>
            <a:ln w="9525" cap="flat">
              <a:solidFill>
                <a:srgbClr val="000000"/>
              </a:solidFill>
              <a:prstDash val="solid"/>
              <a:round/>
              <a:headEnd type="none" w="med" len="med"/>
              <a:tailEnd type="none" w="med" len="med"/>
            </a:ln>
          </a:left>
          <a:right>
            <a:ln w="9525" cap="flat">
              <a:solidFill>
                <a:srgbClr val="000000"/>
              </a:solidFill>
              <a:prstDash val="solid"/>
              <a:round/>
              <a:headEnd type="none" w="med" len="med"/>
              <a:tailEnd type="none" w="med" len="med"/>
            </a:ln>
          </a:right>
          <a:top>
            <a:ln w="9525" cap="flat">
              <a:solidFill>
                <a:srgbClr val="000000"/>
              </a:solidFill>
              <a:prstDash val="solid"/>
              <a:round/>
              <a:headEnd type="none" w="med" len="med"/>
              <a:tailEnd type="none" w="med" len="med"/>
            </a:ln>
          </a:top>
          <a:bottom>
            <a:ln w="9525" cap="flat">
              <a:solidFill>
                <a:srgbClr val="000000"/>
              </a:solidFill>
              <a:prstDash val="solid"/>
              <a:round/>
              <a:headEnd type="none" w="med" len="med"/>
              <a:tailEnd type="none" w="med" len="med"/>
            </a:ln>
          </a:bottom>
          <a:insideH>
            <a:ln w="9525" cap="flat">
              <a:solidFill>
                <a:srgbClr val="000000"/>
              </a:solidFill>
              <a:prstDash val="solid"/>
              <a:round/>
              <a:headEnd type="none" w="med" len="med"/>
              <a:tailEnd type="none" w="med" len="med"/>
            </a:ln>
          </a:insideH>
          <a:insideV>
            <a:ln w="9525" cap="flat">
              <a:solidFill>
                <a:srgbClr val="000000"/>
              </a:solidFill>
              <a:prstDash val="solid"/>
              <a:round/>
              <a:headEnd type="none" w="med" len="med"/>
              <a:tailEnd type="none" w="med" len="med"/>
            </a:ln>
          </a:insideV>
        </a:tcBdr>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48" d="100"/>
          <a:sy n="148" d="100"/>
        </p:scale>
        <p:origin x="-564" y="-9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 name="Shape 3"/>
          <p:cNvSpPr txBox="1">
            <a:spLocks noGrp="1"/>
          </p:cNvSpPr>
          <p:nvPr>
            <p:ph type="body" idx="1"/>
          </p:nvPr>
        </p:nvSpPr>
        <p:spPr>
          <a:xfrm>
            <a:off x="685800" y="4343400"/>
            <a:ext cx="5486399" cy="4114800"/>
          </a:xfrm>
          <a:prstGeom prst="rect">
            <a:avLst/>
          </a:prstGeom>
        </p:spPr>
        <p:txBody>
          <a:bodyPr lIns="91425" tIns="91425" rIns="91425" bIns="91425" anchor="t" anchorCtr="0"/>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a:endParaRPr/>
          </a:p>
        </p:txBody>
      </p:sp>
    </p:spTree>
    <p:extLst>
      <p:ext uri="{BB962C8B-B14F-4D97-AF65-F5344CB8AC3E}">
        <p14:creationId xmlns:p14="http://schemas.microsoft.com/office/powerpoint/2010/main" val="2164535072"/>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
        <p:cNvGrpSpPr/>
        <p:nvPr/>
      </p:nvGrpSpPr>
      <p:grpSpPr>
        <a:xfrm>
          <a:off x="0" y="0"/>
          <a:ext cx="0" cy="0"/>
          <a:chOff x="0" y="0"/>
          <a:chExt cx="0" cy="0"/>
        </a:xfrm>
      </p:grpSpPr>
      <p:sp>
        <p:nvSpPr>
          <p:cNvPr id="38" name="Shape 38"/>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9" name="Shape 3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Shape 111"/>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2" name="Shape 11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Shape 117"/>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8" name="Shape 11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Shape 123"/>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4" name="Shape 12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Shape 131"/>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2" name="Shape 13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Shape 138"/>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9" name="Shape 13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Shape 144"/>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5" name="Shape 14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
        <p:cNvGrpSpPr/>
        <p:nvPr/>
      </p:nvGrpSpPr>
      <p:grpSpPr>
        <a:xfrm>
          <a:off x="0" y="0"/>
          <a:ext cx="0" cy="0"/>
          <a:chOff x="0" y="0"/>
          <a:chExt cx="0" cy="0"/>
        </a:xfrm>
      </p:grpSpPr>
      <p:sp>
        <p:nvSpPr>
          <p:cNvPr id="44" name="Shape 44"/>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5" name="Shape 4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
        <p:cNvGrpSpPr/>
        <p:nvPr/>
      </p:nvGrpSpPr>
      <p:grpSpPr>
        <a:xfrm>
          <a:off x="0" y="0"/>
          <a:ext cx="0" cy="0"/>
          <a:chOff x="0" y="0"/>
          <a:chExt cx="0" cy="0"/>
        </a:xfrm>
      </p:grpSpPr>
      <p:sp>
        <p:nvSpPr>
          <p:cNvPr id="52" name="Shape 52"/>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3" name="Shape 5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Shape 59"/>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0" name="Shape 6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Shape 66"/>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7" name="Shape 6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Shape 74"/>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5" name="Shape 7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Shape 82"/>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3" name="Shape 8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Shape 93"/>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4" name="Shape 9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Shape 99"/>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0" name="Shape 10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7"/>
        <p:cNvGrpSpPr/>
        <p:nvPr/>
      </p:nvGrpSpPr>
      <p:grpSpPr>
        <a:xfrm>
          <a:off x="0" y="0"/>
          <a:ext cx="0" cy="0"/>
          <a:chOff x="0" y="0"/>
          <a:chExt cx="0" cy="0"/>
        </a:xfrm>
      </p:grpSpPr>
      <p:sp>
        <p:nvSpPr>
          <p:cNvPr id="8" name="Shape 8"/>
          <p:cNvSpPr/>
          <p:nvPr/>
        </p:nvSpPr>
        <p:spPr>
          <a:xfrm>
            <a:off x="0" y="0"/>
            <a:ext cx="9144000" cy="3518399"/>
          </a:xfrm>
          <a:prstGeom prst="rect">
            <a:avLst/>
          </a:prstGeom>
          <a:solidFill>
            <a:schemeClr val="dk2"/>
          </a:solidFill>
          <a:ln>
            <a:noFill/>
          </a:ln>
        </p:spPr>
        <p:txBody>
          <a:bodyPr lIns="91425" tIns="45700" rIns="91425" bIns="45700" anchor="ctr" anchorCtr="0">
            <a:noAutofit/>
          </a:bodyPr>
          <a:lstStyle/>
          <a:p>
            <a:pPr>
              <a:spcBef>
                <a:spcPts val="0"/>
              </a:spcBef>
              <a:buNone/>
            </a:pPr>
            <a:endParaRPr/>
          </a:p>
        </p:txBody>
      </p:sp>
      <p:cxnSp>
        <p:nvCxnSpPr>
          <p:cNvPr id="9" name="Shape 9"/>
          <p:cNvCxnSpPr/>
          <p:nvPr/>
        </p:nvCxnSpPr>
        <p:spPr>
          <a:xfrm>
            <a:off x="0" y="3496604"/>
            <a:ext cx="9144000" cy="0"/>
          </a:xfrm>
          <a:prstGeom prst="straightConnector1">
            <a:avLst/>
          </a:prstGeom>
          <a:noFill/>
          <a:ln w="57150" cap="flat">
            <a:solidFill>
              <a:srgbClr val="000000">
                <a:alpha val="14901"/>
              </a:srgbClr>
            </a:solidFill>
            <a:prstDash val="solid"/>
            <a:round/>
            <a:headEnd type="none" w="med" len="med"/>
            <a:tailEnd type="none" w="med" len="med"/>
          </a:ln>
        </p:spPr>
      </p:cxnSp>
      <p:sp>
        <p:nvSpPr>
          <p:cNvPr id="10" name="Shape 10"/>
          <p:cNvSpPr txBox="1">
            <a:spLocks noGrp="1"/>
          </p:cNvSpPr>
          <p:nvPr>
            <p:ph type="ctrTitle"/>
          </p:nvPr>
        </p:nvSpPr>
        <p:spPr>
          <a:xfrm>
            <a:off x="685800" y="1867781"/>
            <a:ext cx="7772400" cy="1648800"/>
          </a:xfrm>
          <a:prstGeom prst="rect">
            <a:avLst/>
          </a:prstGeom>
        </p:spPr>
        <p:txBody>
          <a:bodyPr lIns="91425" tIns="91425" rIns="91425" bIns="91425" anchor="b" anchorCtr="0"/>
          <a:lstStyle>
            <a:lvl1pPr indent="457200">
              <a:spcBef>
                <a:spcPts val="0"/>
              </a:spcBef>
              <a:buSzPct val="100000"/>
              <a:defRPr sz="7200"/>
            </a:lvl1pPr>
            <a:lvl2pPr indent="457200">
              <a:spcBef>
                <a:spcPts val="0"/>
              </a:spcBef>
              <a:buSzPct val="100000"/>
              <a:defRPr sz="7200"/>
            </a:lvl2pPr>
            <a:lvl3pPr indent="457200">
              <a:spcBef>
                <a:spcPts val="0"/>
              </a:spcBef>
              <a:buSzPct val="100000"/>
              <a:defRPr sz="7200"/>
            </a:lvl3pPr>
            <a:lvl4pPr indent="457200">
              <a:spcBef>
                <a:spcPts val="0"/>
              </a:spcBef>
              <a:buSzPct val="100000"/>
              <a:defRPr sz="7200"/>
            </a:lvl4pPr>
            <a:lvl5pPr indent="457200">
              <a:spcBef>
                <a:spcPts val="0"/>
              </a:spcBef>
              <a:buSzPct val="100000"/>
              <a:defRPr sz="7200"/>
            </a:lvl5pPr>
            <a:lvl6pPr indent="457200">
              <a:spcBef>
                <a:spcPts val="0"/>
              </a:spcBef>
              <a:buSzPct val="100000"/>
              <a:defRPr sz="7200"/>
            </a:lvl6pPr>
            <a:lvl7pPr indent="457200">
              <a:spcBef>
                <a:spcPts val="0"/>
              </a:spcBef>
              <a:buSzPct val="100000"/>
              <a:defRPr sz="7200"/>
            </a:lvl7pPr>
            <a:lvl8pPr indent="457200">
              <a:spcBef>
                <a:spcPts val="0"/>
              </a:spcBef>
              <a:buSzPct val="100000"/>
              <a:defRPr sz="7200"/>
            </a:lvl8pPr>
            <a:lvl9pPr indent="457200">
              <a:spcBef>
                <a:spcPts val="0"/>
              </a:spcBef>
              <a:buSzPct val="100000"/>
              <a:defRPr sz="7200"/>
            </a:lvl9pPr>
          </a:lstStyle>
          <a:p>
            <a:endParaRPr/>
          </a:p>
        </p:txBody>
      </p:sp>
      <p:sp>
        <p:nvSpPr>
          <p:cNvPr id="11" name="Shape 11"/>
          <p:cNvSpPr txBox="1">
            <a:spLocks noGrp="1"/>
          </p:cNvSpPr>
          <p:nvPr>
            <p:ph type="subTitle" idx="1"/>
          </p:nvPr>
        </p:nvSpPr>
        <p:spPr>
          <a:xfrm>
            <a:off x="685800" y="3627026"/>
            <a:ext cx="7772400" cy="774300"/>
          </a:xfrm>
          <a:prstGeom prst="rect">
            <a:avLst/>
          </a:prstGeom>
        </p:spPr>
        <p:txBody>
          <a:bodyPr lIns="91425" tIns="91425" rIns="91425" bIns="91425" anchor="t" anchorCtr="0"/>
          <a:lstStyle>
            <a:lvl1pPr marL="0">
              <a:spcBef>
                <a:spcPts val="0"/>
              </a:spcBef>
              <a:buClr>
                <a:schemeClr val="dk2"/>
              </a:buClr>
              <a:buNone/>
              <a:defRPr>
                <a:solidFill>
                  <a:schemeClr val="dk2"/>
                </a:solidFill>
              </a:defRPr>
            </a:lvl1pPr>
            <a:lvl2pPr marL="0" indent="190500">
              <a:spcBef>
                <a:spcPts val="0"/>
              </a:spcBef>
              <a:buClr>
                <a:schemeClr val="dk2"/>
              </a:buClr>
              <a:buSzPct val="100000"/>
              <a:buNone/>
              <a:defRPr sz="3000">
                <a:solidFill>
                  <a:schemeClr val="dk2"/>
                </a:solidFill>
              </a:defRPr>
            </a:lvl2pPr>
            <a:lvl3pPr marL="0" indent="190500">
              <a:spcBef>
                <a:spcPts val="0"/>
              </a:spcBef>
              <a:buClr>
                <a:schemeClr val="dk2"/>
              </a:buClr>
              <a:buSzPct val="100000"/>
              <a:buNone/>
              <a:defRPr sz="3000">
                <a:solidFill>
                  <a:schemeClr val="dk2"/>
                </a:solidFill>
              </a:defRPr>
            </a:lvl3pPr>
            <a:lvl4pPr marL="0" indent="190500">
              <a:spcBef>
                <a:spcPts val="0"/>
              </a:spcBef>
              <a:buClr>
                <a:schemeClr val="dk2"/>
              </a:buClr>
              <a:buSzPct val="100000"/>
              <a:buNone/>
              <a:defRPr sz="3000">
                <a:solidFill>
                  <a:schemeClr val="dk2"/>
                </a:solidFill>
              </a:defRPr>
            </a:lvl4pPr>
            <a:lvl5pPr marL="0" indent="190500">
              <a:spcBef>
                <a:spcPts val="0"/>
              </a:spcBef>
              <a:buClr>
                <a:schemeClr val="dk2"/>
              </a:buClr>
              <a:buSzPct val="100000"/>
              <a:buNone/>
              <a:defRPr sz="3000">
                <a:solidFill>
                  <a:schemeClr val="dk2"/>
                </a:solidFill>
              </a:defRPr>
            </a:lvl5pPr>
            <a:lvl6pPr marL="0" indent="190500">
              <a:spcBef>
                <a:spcPts val="0"/>
              </a:spcBef>
              <a:buClr>
                <a:schemeClr val="dk2"/>
              </a:buClr>
              <a:buSzPct val="100000"/>
              <a:buNone/>
              <a:defRPr sz="3000">
                <a:solidFill>
                  <a:schemeClr val="dk2"/>
                </a:solidFill>
              </a:defRPr>
            </a:lvl6pPr>
            <a:lvl7pPr marL="0" indent="190500">
              <a:spcBef>
                <a:spcPts val="0"/>
              </a:spcBef>
              <a:buClr>
                <a:schemeClr val="dk2"/>
              </a:buClr>
              <a:buSzPct val="100000"/>
              <a:buNone/>
              <a:defRPr sz="3000">
                <a:solidFill>
                  <a:schemeClr val="dk2"/>
                </a:solidFill>
              </a:defRPr>
            </a:lvl7pPr>
            <a:lvl8pPr marL="0" indent="190500">
              <a:spcBef>
                <a:spcPts val="0"/>
              </a:spcBef>
              <a:buClr>
                <a:schemeClr val="dk2"/>
              </a:buClr>
              <a:buSzPct val="100000"/>
              <a:buNone/>
              <a:defRPr sz="3000">
                <a:solidFill>
                  <a:schemeClr val="dk2"/>
                </a:solidFill>
              </a:defRPr>
            </a:lvl8pPr>
            <a:lvl9pPr marL="0" indent="190500">
              <a:spcBef>
                <a:spcPts val="0"/>
              </a:spcBef>
              <a:buClr>
                <a:schemeClr val="dk2"/>
              </a:buClr>
              <a:buSzPct val="100000"/>
              <a:buNone/>
              <a:defRPr sz="3000">
                <a:solidFill>
                  <a:schemeClr val="dk2"/>
                </a:solidFil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2"/>
        <p:cNvGrpSpPr/>
        <p:nvPr/>
      </p:nvGrpSpPr>
      <p:grpSpPr>
        <a:xfrm>
          <a:off x="0" y="0"/>
          <a:ext cx="0" cy="0"/>
          <a:chOff x="0" y="0"/>
          <a:chExt cx="0" cy="0"/>
        </a:xfrm>
      </p:grpSpPr>
      <p:sp>
        <p:nvSpPr>
          <p:cNvPr id="13" name="Shape 13"/>
          <p:cNvSpPr/>
          <p:nvPr/>
        </p:nvSpPr>
        <p:spPr>
          <a:xfrm>
            <a:off x="0" y="0"/>
            <a:ext cx="9144000" cy="1149900"/>
          </a:xfrm>
          <a:prstGeom prst="rect">
            <a:avLst/>
          </a:prstGeom>
          <a:solidFill>
            <a:srgbClr val="2388DB"/>
          </a:solidFill>
          <a:ln>
            <a:noFill/>
          </a:ln>
        </p:spPr>
        <p:txBody>
          <a:bodyPr lIns="91425" tIns="45700" rIns="91425" bIns="45700" anchor="ctr" anchorCtr="0">
            <a:noAutofit/>
          </a:bodyPr>
          <a:lstStyle/>
          <a:p>
            <a:pPr>
              <a:spcBef>
                <a:spcPts val="0"/>
              </a:spcBef>
              <a:buNone/>
            </a:pPr>
            <a:endParaRPr/>
          </a:p>
        </p:txBody>
      </p:sp>
      <p:cxnSp>
        <p:nvCxnSpPr>
          <p:cNvPr id="14" name="Shape 14"/>
          <p:cNvCxnSpPr/>
          <p:nvPr/>
        </p:nvCxnSpPr>
        <p:spPr>
          <a:xfrm>
            <a:off x="0" y="1127875"/>
            <a:ext cx="9144000" cy="0"/>
          </a:xfrm>
          <a:prstGeom prst="straightConnector1">
            <a:avLst/>
          </a:prstGeom>
          <a:noFill/>
          <a:ln w="57150" cap="flat">
            <a:solidFill>
              <a:srgbClr val="000000">
                <a:alpha val="14901"/>
              </a:srgbClr>
            </a:solidFill>
            <a:prstDash val="solid"/>
            <a:round/>
            <a:headEnd type="none" w="med" len="med"/>
            <a:tailEnd type="none" w="med" len="med"/>
          </a:ln>
        </p:spPr>
      </p:cxnSp>
      <p:sp>
        <p:nvSpPr>
          <p:cNvPr id="15" name="Shape 15"/>
          <p:cNvSpPr txBox="1">
            <a:spLocks noGrp="1"/>
          </p:cNvSpPr>
          <p:nvPr>
            <p:ph type="title"/>
          </p:nvPr>
        </p:nvSpPr>
        <p:spPr>
          <a:xfrm>
            <a:off x="457200" y="205978"/>
            <a:ext cx="8229600" cy="857400"/>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6" name="Shape 16"/>
          <p:cNvSpPr txBox="1">
            <a:spLocks noGrp="1"/>
          </p:cNvSpPr>
          <p:nvPr>
            <p:ph type="body" idx="1"/>
          </p:nvPr>
        </p:nvSpPr>
        <p:spPr>
          <a:xfrm>
            <a:off x="457200" y="1200150"/>
            <a:ext cx="8229600" cy="3725699"/>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17"/>
        <p:cNvGrpSpPr/>
        <p:nvPr/>
      </p:nvGrpSpPr>
      <p:grpSpPr>
        <a:xfrm>
          <a:off x="0" y="0"/>
          <a:ext cx="0" cy="0"/>
          <a:chOff x="0" y="0"/>
          <a:chExt cx="0" cy="0"/>
        </a:xfrm>
      </p:grpSpPr>
      <p:sp>
        <p:nvSpPr>
          <p:cNvPr id="18" name="Shape 18"/>
          <p:cNvSpPr/>
          <p:nvPr/>
        </p:nvSpPr>
        <p:spPr>
          <a:xfrm>
            <a:off x="0" y="0"/>
            <a:ext cx="9144000" cy="1149900"/>
          </a:xfrm>
          <a:prstGeom prst="rect">
            <a:avLst/>
          </a:prstGeom>
          <a:solidFill>
            <a:schemeClr val="dk2"/>
          </a:solidFill>
          <a:ln>
            <a:noFill/>
          </a:ln>
        </p:spPr>
        <p:txBody>
          <a:bodyPr lIns="91425" tIns="45700" rIns="91425" bIns="45700" anchor="ctr" anchorCtr="0">
            <a:noAutofit/>
          </a:bodyPr>
          <a:lstStyle/>
          <a:p>
            <a:pPr>
              <a:spcBef>
                <a:spcPts val="0"/>
              </a:spcBef>
              <a:buNone/>
            </a:pPr>
            <a:endParaRPr/>
          </a:p>
        </p:txBody>
      </p:sp>
      <p:cxnSp>
        <p:nvCxnSpPr>
          <p:cNvPr id="19" name="Shape 19"/>
          <p:cNvCxnSpPr/>
          <p:nvPr/>
        </p:nvCxnSpPr>
        <p:spPr>
          <a:xfrm>
            <a:off x="0" y="1127875"/>
            <a:ext cx="9144000" cy="0"/>
          </a:xfrm>
          <a:prstGeom prst="straightConnector1">
            <a:avLst/>
          </a:prstGeom>
          <a:noFill/>
          <a:ln w="57150" cap="flat">
            <a:solidFill>
              <a:srgbClr val="000000">
                <a:alpha val="14901"/>
              </a:srgbClr>
            </a:solidFill>
            <a:prstDash val="solid"/>
            <a:round/>
            <a:headEnd type="none" w="med" len="med"/>
            <a:tailEnd type="none" w="med" len="med"/>
          </a:ln>
        </p:spPr>
      </p:cxnSp>
      <p:sp>
        <p:nvSpPr>
          <p:cNvPr id="20" name="Shape 20"/>
          <p:cNvSpPr txBox="1">
            <a:spLocks noGrp="1"/>
          </p:cNvSpPr>
          <p:nvPr>
            <p:ph type="title"/>
          </p:nvPr>
        </p:nvSpPr>
        <p:spPr>
          <a:xfrm>
            <a:off x="457200" y="205978"/>
            <a:ext cx="8229600" cy="857400"/>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21" name="Shape 21"/>
          <p:cNvSpPr txBox="1">
            <a:spLocks noGrp="1"/>
          </p:cNvSpPr>
          <p:nvPr>
            <p:ph type="body" idx="1"/>
          </p:nvPr>
        </p:nvSpPr>
        <p:spPr>
          <a:xfrm>
            <a:off x="457200" y="1200150"/>
            <a:ext cx="3994500" cy="3725699"/>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22" name="Shape 22"/>
          <p:cNvSpPr txBox="1">
            <a:spLocks noGrp="1"/>
          </p:cNvSpPr>
          <p:nvPr>
            <p:ph type="body" idx="2"/>
          </p:nvPr>
        </p:nvSpPr>
        <p:spPr>
          <a:xfrm>
            <a:off x="4692273" y="1200150"/>
            <a:ext cx="3994500" cy="3725699"/>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3"/>
        <p:cNvGrpSpPr/>
        <p:nvPr/>
      </p:nvGrpSpPr>
      <p:grpSpPr>
        <a:xfrm>
          <a:off x="0" y="0"/>
          <a:ext cx="0" cy="0"/>
          <a:chOff x="0" y="0"/>
          <a:chExt cx="0" cy="0"/>
        </a:xfrm>
      </p:grpSpPr>
      <p:sp>
        <p:nvSpPr>
          <p:cNvPr id="24" name="Shape 24"/>
          <p:cNvSpPr/>
          <p:nvPr/>
        </p:nvSpPr>
        <p:spPr>
          <a:xfrm>
            <a:off x="0" y="0"/>
            <a:ext cx="9144000" cy="1149900"/>
          </a:xfrm>
          <a:prstGeom prst="rect">
            <a:avLst/>
          </a:prstGeom>
          <a:solidFill>
            <a:srgbClr val="2388DB"/>
          </a:solidFill>
          <a:ln>
            <a:noFill/>
          </a:ln>
        </p:spPr>
        <p:txBody>
          <a:bodyPr lIns="91425" tIns="45700" rIns="91425" bIns="45700" anchor="ctr" anchorCtr="0">
            <a:noAutofit/>
          </a:bodyPr>
          <a:lstStyle/>
          <a:p>
            <a:pPr>
              <a:spcBef>
                <a:spcPts val="0"/>
              </a:spcBef>
              <a:buNone/>
            </a:pPr>
            <a:endParaRPr/>
          </a:p>
        </p:txBody>
      </p:sp>
      <p:cxnSp>
        <p:nvCxnSpPr>
          <p:cNvPr id="25" name="Shape 25"/>
          <p:cNvCxnSpPr/>
          <p:nvPr/>
        </p:nvCxnSpPr>
        <p:spPr>
          <a:xfrm>
            <a:off x="0" y="1127875"/>
            <a:ext cx="9144000" cy="0"/>
          </a:xfrm>
          <a:prstGeom prst="straightConnector1">
            <a:avLst/>
          </a:prstGeom>
          <a:noFill/>
          <a:ln w="57150" cap="flat">
            <a:solidFill>
              <a:srgbClr val="000000">
                <a:alpha val="14901"/>
              </a:srgbClr>
            </a:solidFill>
            <a:prstDash val="solid"/>
            <a:round/>
            <a:headEnd type="none" w="med" len="med"/>
            <a:tailEnd type="none" w="med" len="med"/>
          </a:ln>
        </p:spPr>
      </p:cxnSp>
      <p:sp>
        <p:nvSpPr>
          <p:cNvPr id="26" name="Shape 26"/>
          <p:cNvSpPr txBox="1">
            <a:spLocks noGrp="1"/>
          </p:cNvSpPr>
          <p:nvPr>
            <p:ph type="title"/>
          </p:nvPr>
        </p:nvSpPr>
        <p:spPr>
          <a:xfrm>
            <a:off x="457200" y="205978"/>
            <a:ext cx="8229600" cy="857400"/>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Caption">
    <p:spTree>
      <p:nvGrpSpPr>
        <p:cNvPr id="1" name="Shape 27"/>
        <p:cNvGrpSpPr/>
        <p:nvPr/>
      </p:nvGrpSpPr>
      <p:grpSpPr>
        <a:xfrm>
          <a:off x="0" y="0"/>
          <a:ext cx="0" cy="0"/>
          <a:chOff x="0" y="0"/>
          <a:chExt cx="0" cy="0"/>
        </a:xfrm>
      </p:grpSpPr>
      <p:sp>
        <p:nvSpPr>
          <p:cNvPr id="28" name="Shape 28"/>
          <p:cNvSpPr txBox="1">
            <a:spLocks noGrp="1"/>
          </p:cNvSpPr>
          <p:nvPr>
            <p:ph type="body" idx="1"/>
          </p:nvPr>
        </p:nvSpPr>
        <p:spPr>
          <a:xfrm>
            <a:off x="457200" y="4406309"/>
            <a:ext cx="8229600" cy="519599"/>
          </a:xfrm>
          <a:prstGeom prst="rect">
            <a:avLst/>
          </a:prstGeom>
        </p:spPr>
        <p:txBody>
          <a:bodyPr lIns="91425" tIns="91425" rIns="91425" bIns="91425" anchor="t" anchorCtr="0"/>
          <a:lstStyle>
            <a:lvl1pPr marL="285750" indent="-171450">
              <a:spcBef>
                <a:spcPts val="0"/>
              </a:spcBef>
              <a:buClr>
                <a:schemeClr val="dk2"/>
              </a:buClr>
              <a:buSzPct val="100000"/>
              <a:buNone/>
              <a:defRPr sz="1800">
                <a:solidFill>
                  <a:schemeClr val="dk2"/>
                </a:solidFill>
              </a:defRPr>
            </a:lvl1pPr>
          </a:lstStyle>
          <a:p>
            <a:endParaRPr/>
          </a:p>
        </p:txBody>
      </p:sp>
      <p:sp>
        <p:nvSpPr>
          <p:cNvPr id="29" name="Shape 29"/>
          <p:cNvSpPr/>
          <p:nvPr/>
        </p:nvSpPr>
        <p:spPr>
          <a:xfrm>
            <a:off x="4274" y="0"/>
            <a:ext cx="9144000" cy="4406399"/>
          </a:xfrm>
          <a:prstGeom prst="rect">
            <a:avLst/>
          </a:prstGeom>
          <a:solidFill>
            <a:srgbClr val="2388DB"/>
          </a:solidFill>
          <a:ln>
            <a:noFill/>
          </a:ln>
        </p:spPr>
        <p:txBody>
          <a:bodyPr lIns="91425" tIns="45700" rIns="91425" bIns="45700" anchor="ctr" anchorCtr="0">
            <a:noAutofit/>
          </a:bodyPr>
          <a:lstStyle/>
          <a:p>
            <a:pPr>
              <a:spcBef>
                <a:spcPts val="0"/>
              </a:spcBef>
              <a:buNone/>
            </a:pPr>
            <a:endParaRPr/>
          </a:p>
        </p:txBody>
      </p:sp>
      <p:cxnSp>
        <p:nvCxnSpPr>
          <p:cNvPr id="30" name="Shape 30"/>
          <p:cNvCxnSpPr/>
          <p:nvPr/>
        </p:nvCxnSpPr>
        <p:spPr>
          <a:xfrm>
            <a:off x="0" y="4384371"/>
            <a:ext cx="9144000" cy="0"/>
          </a:xfrm>
          <a:prstGeom prst="straightConnector1">
            <a:avLst/>
          </a:prstGeom>
          <a:noFill/>
          <a:ln w="57150" cap="flat">
            <a:solidFill>
              <a:srgbClr val="000000">
                <a:alpha val="14901"/>
              </a:srgbClr>
            </a:solidFill>
            <a:prstDash val="solid"/>
            <a:round/>
            <a:headEnd type="none" w="med" len="med"/>
            <a:tailEnd type="none" w="med" len="med"/>
          </a:ln>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bg>
      <p:bgPr>
        <a:solidFill>
          <a:schemeClr val="dk2"/>
        </a:solidFill>
        <a:effectLst/>
      </p:bgPr>
    </p:bg>
    <p:spTree>
      <p:nvGrpSpPr>
        <p:cNvPr id="1" name="Shape 31"/>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
        <p:cNvGrpSpPr/>
        <p:nvPr/>
      </p:nvGrpSpPr>
      <p:grpSpPr>
        <a:xfrm>
          <a:off x="0" y="0"/>
          <a:ext cx="0" cy="0"/>
          <a:chOff x="0" y="0"/>
          <a:chExt cx="0" cy="0"/>
        </a:xfrm>
      </p:grpSpPr>
      <p:sp>
        <p:nvSpPr>
          <p:cNvPr id="5" name="Shape 5"/>
          <p:cNvSpPr txBox="1">
            <a:spLocks noGrp="1"/>
          </p:cNvSpPr>
          <p:nvPr>
            <p:ph type="title"/>
          </p:nvPr>
        </p:nvSpPr>
        <p:spPr>
          <a:xfrm>
            <a:off x="457200" y="205978"/>
            <a:ext cx="8229600" cy="857400"/>
          </a:xfrm>
          <a:prstGeom prst="rect">
            <a:avLst/>
          </a:prstGeom>
        </p:spPr>
        <p:txBody>
          <a:bodyPr lIns="91425" tIns="91425" rIns="91425" bIns="91425" anchor="b" anchorCtr="0"/>
          <a:lstStyle>
            <a:lvl1pPr marL="0">
              <a:spcBef>
                <a:spcPts val="0"/>
              </a:spcBef>
              <a:buClr>
                <a:schemeClr val="lt1"/>
              </a:buClr>
              <a:buSzPct val="100000"/>
              <a:buNone/>
              <a:defRPr sz="3600" b="1">
                <a:solidFill>
                  <a:schemeClr val="lt1"/>
                </a:solidFill>
              </a:defRPr>
            </a:lvl1pPr>
            <a:lvl2pPr marL="0" indent="228600">
              <a:spcBef>
                <a:spcPts val="0"/>
              </a:spcBef>
              <a:buClr>
                <a:schemeClr val="lt1"/>
              </a:buClr>
              <a:buSzPct val="100000"/>
              <a:buNone/>
              <a:defRPr sz="3600" b="1">
                <a:solidFill>
                  <a:schemeClr val="lt1"/>
                </a:solidFill>
              </a:defRPr>
            </a:lvl2pPr>
            <a:lvl3pPr marL="0" indent="228600">
              <a:spcBef>
                <a:spcPts val="0"/>
              </a:spcBef>
              <a:buClr>
                <a:schemeClr val="lt1"/>
              </a:buClr>
              <a:buSzPct val="100000"/>
              <a:buNone/>
              <a:defRPr sz="3600" b="1">
                <a:solidFill>
                  <a:schemeClr val="lt1"/>
                </a:solidFill>
              </a:defRPr>
            </a:lvl3pPr>
            <a:lvl4pPr marL="0" indent="228600">
              <a:spcBef>
                <a:spcPts val="0"/>
              </a:spcBef>
              <a:buClr>
                <a:schemeClr val="lt1"/>
              </a:buClr>
              <a:buSzPct val="100000"/>
              <a:buNone/>
              <a:defRPr sz="3600" b="1">
                <a:solidFill>
                  <a:schemeClr val="lt1"/>
                </a:solidFill>
              </a:defRPr>
            </a:lvl4pPr>
            <a:lvl5pPr marL="0" indent="228600">
              <a:spcBef>
                <a:spcPts val="0"/>
              </a:spcBef>
              <a:buClr>
                <a:schemeClr val="lt1"/>
              </a:buClr>
              <a:buSzPct val="100000"/>
              <a:buNone/>
              <a:defRPr sz="3600" b="1">
                <a:solidFill>
                  <a:schemeClr val="lt1"/>
                </a:solidFill>
              </a:defRPr>
            </a:lvl5pPr>
            <a:lvl6pPr marL="0" indent="228600">
              <a:spcBef>
                <a:spcPts val="0"/>
              </a:spcBef>
              <a:buClr>
                <a:schemeClr val="lt1"/>
              </a:buClr>
              <a:buSzPct val="100000"/>
              <a:buNone/>
              <a:defRPr sz="3600" b="1">
                <a:solidFill>
                  <a:schemeClr val="lt1"/>
                </a:solidFill>
              </a:defRPr>
            </a:lvl6pPr>
            <a:lvl7pPr marL="0" indent="228600">
              <a:spcBef>
                <a:spcPts val="0"/>
              </a:spcBef>
              <a:buClr>
                <a:schemeClr val="lt1"/>
              </a:buClr>
              <a:buSzPct val="100000"/>
              <a:buNone/>
              <a:defRPr sz="3600" b="1">
                <a:solidFill>
                  <a:schemeClr val="lt1"/>
                </a:solidFill>
              </a:defRPr>
            </a:lvl7pPr>
            <a:lvl8pPr marL="0" indent="228600">
              <a:spcBef>
                <a:spcPts val="0"/>
              </a:spcBef>
              <a:buClr>
                <a:schemeClr val="lt1"/>
              </a:buClr>
              <a:buSzPct val="100000"/>
              <a:buNone/>
              <a:defRPr sz="3600" b="1">
                <a:solidFill>
                  <a:schemeClr val="lt1"/>
                </a:solidFill>
              </a:defRPr>
            </a:lvl8pPr>
            <a:lvl9pPr marL="0" indent="228600">
              <a:spcBef>
                <a:spcPts val="0"/>
              </a:spcBef>
              <a:buClr>
                <a:schemeClr val="lt1"/>
              </a:buClr>
              <a:buSzPct val="100000"/>
              <a:buNone/>
              <a:defRPr sz="3600" b="1">
                <a:solidFill>
                  <a:schemeClr val="lt1"/>
                </a:solidFill>
              </a:defRPr>
            </a:lvl9pPr>
          </a:lstStyle>
          <a:p>
            <a:endParaRPr/>
          </a:p>
        </p:txBody>
      </p:sp>
      <p:sp>
        <p:nvSpPr>
          <p:cNvPr id="6" name="Shape 6"/>
          <p:cNvSpPr txBox="1">
            <a:spLocks noGrp="1"/>
          </p:cNvSpPr>
          <p:nvPr>
            <p:ph type="body" idx="1"/>
          </p:nvPr>
        </p:nvSpPr>
        <p:spPr>
          <a:xfrm>
            <a:off x="457200" y="1200150"/>
            <a:ext cx="8229600" cy="3725699"/>
          </a:xfrm>
          <a:prstGeom prst="rect">
            <a:avLst/>
          </a:prstGeom>
        </p:spPr>
        <p:txBody>
          <a:bodyPr lIns="91425" tIns="91425" rIns="91425" bIns="91425" anchor="t" anchorCtr="0"/>
          <a:lstStyle>
            <a:lvl1pPr marL="342900" indent="-152400">
              <a:spcBef>
                <a:spcPts val="600"/>
              </a:spcBef>
              <a:buClr>
                <a:schemeClr val="dk1"/>
              </a:buClr>
              <a:buSzPct val="100000"/>
              <a:defRPr sz="3000">
                <a:solidFill>
                  <a:schemeClr val="dk1"/>
                </a:solidFill>
              </a:defRPr>
            </a:lvl1pPr>
            <a:lvl2pPr marL="742950" indent="-133350">
              <a:spcBef>
                <a:spcPts val="480"/>
              </a:spcBef>
              <a:buClr>
                <a:schemeClr val="dk1"/>
              </a:buClr>
              <a:buSzPct val="100000"/>
              <a:defRPr sz="2400">
                <a:solidFill>
                  <a:schemeClr val="dk1"/>
                </a:solidFill>
              </a:defRPr>
            </a:lvl2pPr>
            <a:lvl3pPr marL="1143000" indent="-76200">
              <a:spcBef>
                <a:spcPts val="480"/>
              </a:spcBef>
              <a:buClr>
                <a:schemeClr val="dk1"/>
              </a:buClr>
              <a:buSzPct val="100000"/>
              <a:defRPr sz="2400">
                <a:solidFill>
                  <a:schemeClr val="dk1"/>
                </a:solidFill>
              </a:defRPr>
            </a:lvl3pPr>
            <a:lvl4pPr marL="1600200" indent="-114300">
              <a:spcBef>
                <a:spcPts val="360"/>
              </a:spcBef>
              <a:buClr>
                <a:schemeClr val="dk1"/>
              </a:buClr>
              <a:buSzPct val="100000"/>
              <a:defRPr sz="1800">
                <a:solidFill>
                  <a:schemeClr val="dk1"/>
                </a:solidFill>
              </a:defRPr>
            </a:lvl4pPr>
            <a:lvl5pPr marL="2057400" indent="-114300">
              <a:spcBef>
                <a:spcPts val="360"/>
              </a:spcBef>
              <a:buClr>
                <a:schemeClr val="dk1"/>
              </a:buClr>
              <a:buSzPct val="100000"/>
              <a:defRPr sz="1800">
                <a:solidFill>
                  <a:schemeClr val="dk1"/>
                </a:solidFill>
              </a:defRPr>
            </a:lvl5pPr>
            <a:lvl6pPr marL="2514600" indent="-114300">
              <a:spcBef>
                <a:spcPts val="360"/>
              </a:spcBef>
              <a:buClr>
                <a:schemeClr val="dk1"/>
              </a:buClr>
              <a:buSzPct val="100000"/>
              <a:defRPr sz="1800">
                <a:solidFill>
                  <a:schemeClr val="dk1"/>
                </a:solidFill>
              </a:defRPr>
            </a:lvl6pPr>
            <a:lvl7pPr marL="2971800" indent="-114300">
              <a:spcBef>
                <a:spcPts val="360"/>
              </a:spcBef>
              <a:buClr>
                <a:schemeClr val="dk1"/>
              </a:buClr>
              <a:buSzPct val="100000"/>
              <a:defRPr sz="1800">
                <a:solidFill>
                  <a:schemeClr val="dk1"/>
                </a:solidFill>
              </a:defRPr>
            </a:lvl7pPr>
            <a:lvl8pPr marL="3429000" indent="-114300">
              <a:spcBef>
                <a:spcPts val="360"/>
              </a:spcBef>
              <a:buClr>
                <a:schemeClr val="dk1"/>
              </a:buClr>
              <a:buSzPct val="100000"/>
              <a:defRPr sz="1800">
                <a:solidFill>
                  <a:schemeClr val="dk1"/>
                </a:solidFill>
              </a:defRPr>
            </a:lvl8pPr>
            <a:lvl9pPr marL="3886200" indent="-114300">
              <a:spcBef>
                <a:spcPts val="360"/>
              </a:spcBef>
              <a:buClr>
                <a:schemeClr val="dk1"/>
              </a:buClr>
              <a:buSzPct val="100000"/>
              <a:defRPr sz="1800">
                <a:solidFill>
                  <a:schemeClr val="dk1"/>
                </a:solidFill>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Lst>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9.jpg"/><Relationship Id="rId4" Type="http://schemas.openxmlformats.org/officeDocument/2006/relationships/image" Target="../media/image18.jpg"/></Relationships>
</file>

<file path=ppt/slides/_rels/slide1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hyperlink" Target="https://www.youtube.com/watch?v=RFkLdiDcJKc"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8.jpg"/></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2"/>
        <p:cNvGrpSpPr/>
        <p:nvPr/>
      </p:nvGrpSpPr>
      <p:grpSpPr>
        <a:xfrm>
          <a:off x="0" y="0"/>
          <a:ext cx="0" cy="0"/>
          <a:chOff x="0" y="0"/>
          <a:chExt cx="0" cy="0"/>
        </a:xfrm>
      </p:grpSpPr>
      <p:sp>
        <p:nvSpPr>
          <p:cNvPr id="33" name="Shape 33"/>
          <p:cNvSpPr txBox="1">
            <a:spLocks noGrp="1"/>
          </p:cNvSpPr>
          <p:nvPr>
            <p:ph type="ctrTitle"/>
          </p:nvPr>
        </p:nvSpPr>
        <p:spPr>
          <a:xfrm>
            <a:off x="170200" y="245475"/>
            <a:ext cx="8854200" cy="1052099"/>
          </a:xfrm>
          <a:prstGeom prst="rect">
            <a:avLst/>
          </a:prstGeom>
        </p:spPr>
        <p:txBody>
          <a:bodyPr lIns="91425" tIns="91425" rIns="91425" bIns="91425" anchor="b" anchorCtr="0">
            <a:noAutofit/>
          </a:bodyPr>
          <a:lstStyle/>
          <a:p>
            <a:pPr lvl="0" rtl="0">
              <a:spcBef>
                <a:spcPts val="0"/>
              </a:spcBef>
              <a:buNone/>
            </a:pPr>
            <a:r>
              <a:rPr lang="en" sz="4800"/>
              <a:t>“Getting Triggy with it!”</a:t>
            </a:r>
          </a:p>
        </p:txBody>
      </p:sp>
      <p:sp>
        <p:nvSpPr>
          <p:cNvPr id="34" name="Shape 34"/>
          <p:cNvSpPr txBox="1">
            <a:spLocks noGrp="1"/>
          </p:cNvSpPr>
          <p:nvPr>
            <p:ph type="subTitle" idx="1"/>
          </p:nvPr>
        </p:nvSpPr>
        <p:spPr>
          <a:xfrm>
            <a:off x="170200" y="3922351"/>
            <a:ext cx="7772400" cy="774300"/>
          </a:xfrm>
          <a:prstGeom prst="rect">
            <a:avLst/>
          </a:prstGeom>
        </p:spPr>
        <p:txBody>
          <a:bodyPr lIns="91425" tIns="91425" rIns="91425" bIns="91425" anchor="t" anchorCtr="0">
            <a:noAutofit/>
          </a:bodyPr>
          <a:lstStyle/>
          <a:p>
            <a:pPr>
              <a:spcBef>
                <a:spcPts val="0"/>
              </a:spcBef>
              <a:buNone/>
            </a:pPr>
            <a:r>
              <a:rPr lang="en"/>
              <a:t>Nicole Palmieri</a:t>
            </a:r>
          </a:p>
        </p:txBody>
      </p:sp>
      <p:pic>
        <p:nvPicPr>
          <p:cNvPr id="35" name="Shape 35"/>
          <p:cNvPicPr preferRelativeResize="0"/>
          <p:nvPr/>
        </p:nvPicPr>
        <p:blipFill>
          <a:blip r:embed="rId3"/>
          <a:stretch>
            <a:fillRect/>
          </a:stretch>
        </p:blipFill>
        <p:spPr>
          <a:xfrm>
            <a:off x="4601200" y="1928825"/>
            <a:ext cx="4423199" cy="3007774"/>
          </a:xfrm>
          <a:prstGeom prst="rect">
            <a:avLst/>
          </a:prstGeom>
          <a:noFill/>
          <a:ln>
            <a:noFill/>
          </a:ln>
        </p:spPr>
      </p:pic>
      <p:sp>
        <p:nvSpPr>
          <p:cNvPr id="36" name="Shape 36"/>
          <p:cNvSpPr txBox="1"/>
          <p:nvPr/>
        </p:nvSpPr>
        <p:spPr>
          <a:xfrm>
            <a:off x="400750" y="1414500"/>
            <a:ext cx="7311299" cy="900000"/>
          </a:xfrm>
          <a:prstGeom prst="rect">
            <a:avLst/>
          </a:prstGeom>
        </p:spPr>
        <p:txBody>
          <a:bodyPr lIns="91425" tIns="91425" rIns="91425" bIns="91425" anchor="t" anchorCtr="0">
            <a:noAutofit/>
          </a:bodyPr>
          <a:lstStyle/>
          <a:p>
            <a:pPr>
              <a:spcBef>
                <a:spcPts val="0"/>
              </a:spcBef>
              <a:buNone/>
            </a:pPr>
            <a:r>
              <a:rPr lang="en" sz="2400" b="1">
                <a:solidFill>
                  <a:srgbClr val="FFFFFF"/>
                </a:solidFill>
              </a:rPr>
              <a:t>Trigonometric Functions &amp; The Unit Circle</a:t>
            </a: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Shape 102"/>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lvl="0" rtl="0">
              <a:spcBef>
                <a:spcPts val="600"/>
              </a:spcBef>
              <a:buNone/>
            </a:pPr>
            <a:r>
              <a:rPr lang="en" sz="3000" b="0">
                <a:solidFill>
                  <a:schemeClr val="dk1"/>
                </a:solidFill>
              </a:rPr>
              <a:t>Students will measure the hamster wheel at each time interval &amp; record their data.</a:t>
            </a:r>
          </a:p>
        </p:txBody>
      </p:sp>
      <p:graphicFrame>
        <p:nvGraphicFramePr>
          <p:cNvPr id="103" name="Shape 103"/>
          <p:cNvGraphicFramePr/>
          <p:nvPr/>
        </p:nvGraphicFramePr>
        <p:xfrm>
          <a:off x="1243612" y="1159125"/>
          <a:ext cx="6834525" cy="3962100"/>
        </p:xfrm>
        <a:graphic>
          <a:graphicData uri="http://schemas.openxmlformats.org/drawingml/2006/table">
            <a:tbl>
              <a:tblPr>
                <a:noFill/>
                <a:tableStyleId>{10AC5B81-8DE4-4D2A-AE8A-3BA337A22B5B}</a:tableStyleId>
              </a:tblPr>
              <a:tblGrid>
                <a:gridCol w="2362700"/>
                <a:gridCol w="1795225"/>
                <a:gridCol w="2676600"/>
              </a:tblGrid>
              <a:tr h="365225">
                <a:tc>
                  <a:txBody>
                    <a:bodyPr/>
                    <a:lstStyle/>
                    <a:p>
                      <a:pPr>
                        <a:spcBef>
                          <a:spcPts val="0"/>
                        </a:spcBef>
                        <a:buNone/>
                      </a:pPr>
                      <a:r>
                        <a:rPr lang="en" b="1"/>
                        <a:t>Time (seconds)</a:t>
                      </a:r>
                    </a:p>
                  </a:txBody>
                  <a:tcPr marL="91425" marR="91425" marT="91425" marB="91425"/>
                </a:tc>
                <a:tc>
                  <a:txBody>
                    <a:bodyPr/>
                    <a:lstStyle/>
                    <a:p>
                      <a:pPr>
                        <a:spcBef>
                          <a:spcPts val="0"/>
                        </a:spcBef>
                        <a:buNone/>
                      </a:pPr>
                      <a:r>
                        <a:rPr lang="en" b="1"/>
                        <a:t>Height (cm)</a:t>
                      </a:r>
                    </a:p>
                  </a:txBody>
                  <a:tcPr marL="91425" marR="91425" marT="91425" marB="91425"/>
                </a:tc>
                <a:tc>
                  <a:txBody>
                    <a:bodyPr/>
                    <a:lstStyle/>
                    <a:p>
                      <a:pPr>
                        <a:spcBef>
                          <a:spcPts val="0"/>
                        </a:spcBef>
                        <a:buNone/>
                      </a:pPr>
                      <a:r>
                        <a:rPr lang="en" b="1"/>
                        <a:t>Height above ground (cm)</a:t>
                      </a:r>
                    </a:p>
                  </a:txBody>
                  <a:tcPr marL="91425" marR="91425" marT="91425" marB="91425"/>
                </a:tc>
              </a:tr>
              <a:tr h="365225">
                <a:tc>
                  <a:txBody>
                    <a:bodyPr/>
                    <a:lstStyle/>
                    <a:p>
                      <a:pPr>
                        <a:spcBef>
                          <a:spcPts val="0"/>
                        </a:spcBef>
                        <a:buNone/>
                      </a:pPr>
                      <a:r>
                        <a:rPr lang="en"/>
                        <a:t>0</a:t>
                      </a:r>
                    </a:p>
                  </a:txBody>
                  <a:tcPr marL="91425" marR="91425" marT="91425" marB="91425"/>
                </a:tc>
                <a:tc>
                  <a:txBody>
                    <a:bodyPr/>
                    <a:lstStyle/>
                    <a:p>
                      <a:pPr>
                        <a:spcBef>
                          <a:spcPts val="0"/>
                        </a:spcBef>
                        <a:buNone/>
                      </a:pPr>
                      <a:r>
                        <a:rPr lang="en"/>
                        <a:t>0</a:t>
                      </a:r>
                    </a:p>
                  </a:txBody>
                  <a:tcPr marL="91425" marR="91425" marT="91425" marB="91425"/>
                </a:tc>
                <a:tc>
                  <a:txBody>
                    <a:bodyPr/>
                    <a:lstStyle/>
                    <a:p>
                      <a:pPr>
                        <a:spcBef>
                          <a:spcPts val="0"/>
                        </a:spcBef>
                        <a:buNone/>
                      </a:pPr>
                      <a:r>
                        <a:rPr lang="en"/>
                        <a:t>3</a:t>
                      </a:r>
                    </a:p>
                  </a:txBody>
                  <a:tcPr marL="91425" marR="91425" marT="91425" marB="91425"/>
                </a:tc>
              </a:tr>
              <a:tr h="365225">
                <a:tc>
                  <a:txBody>
                    <a:bodyPr/>
                    <a:lstStyle/>
                    <a:p>
                      <a:pPr>
                        <a:spcBef>
                          <a:spcPts val="0"/>
                        </a:spcBef>
                        <a:buNone/>
                      </a:pPr>
                      <a:r>
                        <a:rPr lang="en"/>
                        <a:t>15</a:t>
                      </a:r>
                    </a:p>
                  </a:txBody>
                  <a:tcPr marL="91425" marR="91425" marT="91425" marB="91425"/>
                </a:tc>
                <a:tc>
                  <a:txBody>
                    <a:bodyPr/>
                    <a:lstStyle/>
                    <a:p>
                      <a:pPr>
                        <a:spcBef>
                          <a:spcPts val="0"/>
                        </a:spcBef>
                        <a:buNone/>
                      </a:pPr>
                      <a:r>
                        <a:rPr lang="en"/>
                        <a:t>9</a:t>
                      </a:r>
                    </a:p>
                  </a:txBody>
                  <a:tcPr marL="91425" marR="91425" marT="91425" marB="91425"/>
                </a:tc>
                <a:tc>
                  <a:txBody>
                    <a:bodyPr/>
                    <a:lstStyle/>
                    <a:p>
                      <a:pPr>
                        <a:spcBef>
                          <a:spcPts val="0"/>
                        </a:spcBef>
                        <a:buNone/>
                      </a:pPr>
                      <a:r>
                        <a:rPr lang="en"/>
                        <a:t>12</a:t>
                      </a:r>
                    </a:p>
                  </a:txBody>
                  <a:tcPr marL="91425" marR="91425" marT="91425" marB="91425"/>
                </a:tc>
              </a:tr>
              <a:tr h="365225">
                <a:tc>
                  <a:txBody>
                    <a:bodyPr/>
                    <a:lstStyle/>
                    <a:p>
                      <a:pPr>
                        <a:spcBef>
                          <a:spcPts val="0"/>
                        </a:spcBef>
                        <a:buNone/>
                      </a:pPr>
                      <a:r>
                        <a:rPr lang="en"/>
                        <a:t>30</a:t>
                      </a:r>
                    </a:p>
                  </a:txBody>
                  <a:tcPr marL="91425" marR="91425" marT="91425" marB="91425"/>
                </a:tc>
                <a:tc>
                  <a:txBody>
                    <a:bodyPr/>
                    <a:lstStyle/>
                    <a:p>
                      <a:pPr>
                        <a:spcBef>
                          <a:spcPts val="0"/>
                        </a:spcBef>
                        <a:buNone/>
                      </a:pPr>
                      <a:r>
                        <a:rPr lang="en"/>
                        <a:t>18</a:t>
                      </a:r>
                    </a:p>
                  </a:txBody>
                  <a:tcPr marL="91425" marR="91425" marT="91425" marB="91425"/>
                </a:tc>
                <a:tc>
                  <a:txBody>
                    <a:bodyPr/>
                    <a:lstStyle/>
                    <a:p>
                      <a:pPr>
                        <a:spcBef>
                          <a:spcPts val="0"/>
                        </a:spcBef>
                        <a:buNone/>
                      </a:pPr>
                      <a:r>
                        <a:rPr lang="en"/>
                        <a:t>21</a:t>
                      </a:r>
                    </a:p>
                  </a:txBody>
                  <a:tcPr marL="91425" marR="91425" marT="91425" marB="91425"/>
                </a:tc>
              </a:tr>
              <a:tr h="365225">
                <a:tc>
                  <a:txBody>
                    <a:bodyPr/>
                    <a:lstStyle/>
                    <a:p>
                      <a:pPr>
                        <a:spcBef>
                          <a:spcPts val="0"/>
                        </a:spcBef>
                        <a:buNone/>
                      </a:pPr>
                      <a:r>
                        <a:rPr lang="en"/>
                        <a:t>45</a:t>
                      </a:r>
                    </a:p>
                  </a:txBody>
                  <a:tcPr marL="91425" marR="91425" marT="91425" marB="91425"/>
                </a:tc>
                <a:tc>
                  <a:txBody>
                    <a:bodyPr/>
                    <a:lstStyle/>
                    <a:p>
                      <a:pPr>
                        <a:spcBef>
                          <a:spcPts val="0"/>
                        </a:spcBef>
                        <a:buNone/>
                      </a:pPr>
                      <a:r>
                        <a:rPr lang="en"/>
                        <a:t>9</a:t>
                      </a:r>
                    </a:p>
                  </a:txBody>
                  <a:tcPr marL="91425" marR="91425" marT="91425" marB="91425"/>
                </a:tc>
                <a:tc>
                  <a:txBody>
                    <a:bodyPr/>
                    <a:lstStyle/>
                    <a:p>
                      <a:pPr>
                        <a:spcBef>
                          <a:spcPts val="0"/>
                        </a:spcBef>
                        <a:buNone/>
                      </a:pPr>
                      <a:r>
                        <a:rPr lang="en"/>
                        <a:t>12</a:t>
                      </a:r>
                    </a:p>
                  </a:txBody>
                  <a:tcPr marL="91425" marR="91425" marT="91425" marB="91425"/>
                </a:tc>
              </a:tr>
              <a:tr h="365225">
                <a:tc>
                  <a:txBody>
                    <a:bodyPr/>
                    <a:lstStyle/>
                    <a:p>
                      <a:pPr>
                        <a:spcBef>
                          <a:spcPts val="0"/>
                        </a:spcBef>
                        <a:buNone/>
                      </a:pPr>
                      <a:r>
                        <a:rPr lang="en"/>
                        <a:t>60</a:t>
                      </a:r>
                    </a:p>
                  </a:txBody>
                  <a:tcPr marL="91425" marR="91425" marT="91425" marB="91425"/>
                </a:tc>
                <a:tc>
                  <a:txBody>
                    <a:bodyPr/>
                    <a:lstStyle/>
                    <a:p>
                      <a:pPr>
                        <a:spcBef>
                          <a:spcPts val="0"/>
                        </a:spcBef>
                        <a:buNone/>
                      </a:pPr>
                      <a:r>
                        <a:rPr lang="en"/>
                        <a:t>0</a:t>
                      </a:r>
                    </a:p>
                  </a:txBody>
                  <a:tcPr marL="91425" marR="91425" marT="91425" marB="91425"/>
                </a:tc>
                <a:tc>
                  <a:txBody>
                    <a:bodyPr/>
                    <a:lstStyle/>
                    <a:p>
                      <a:pPr>
                        <a:spcBef>
                          <a:spcPts val="0"/>
                        </a:spcBef>
                        <a:buNone/>
                      </a:pPr>
                      <a:r>
                        <a:rPr lang="en"/>
                        <a:t>3</a:t>
                      </a:r>
                    </a:p>
                  </a:txBody>
                  <a:tcPr marL="91425" marR="91425" marT="91425" marB="91425"/>
                </a:tc>
              </a:tr>
              <a:tr h="365225">
                <a:tc>
                  <a:txBody>
                    <a:bodyPr/>
                    <a:lstStyle/>
                    <a:p>
                      <a:pPr>
                        <a:spcBef>
                          <a:spcPts val="0"/>
                        </a:spcBef>
                        <a:buNone/>
                      </a:pPr>
                      <a:r>
                        <a:rPr lang="en"/>
                        <a:t>75</a:t>
                      </a:r>
                    </a:p>
                  </a:txBody>
                  <a:tcPr marL="91425" marR="91425" marT="91425" marB="91425"/>
                </a:tc>
                <a:tc>
                  <a:txBody>
                    <a:bodyPr/>
                    <a:lstStyle/>
                    <a:p>
                      <a:pPr>
                        <a:spcBef>
                          <a:spcPts val="0"/>
                        </a:spcBef>
                        <a:buNone/>
                      </a:pPr>
                      <a:r>
                        <a:rPr lang="en"/>
                        <a:t>9</a:t>
                      </a:r>
                    </a:p>
                  </a:txBody>
                  <a:tcPr marL="91425" marR="91425" marT="91425" marB="91425"/>
                </a:tc>
                <a:tc>
                  <a:txBody>
                    <a:bodyPr/>
                    <a:lstStyle/>
                    <a:p>
                      <a:pPr>
                        <a:spcBef>
                          <a:spcPts val="0"/>
                        </a:spcBef>
                        <a:buNone/>
                      </a:pPr>
                      <a:r>
                        <a:rPr lang="en"/>
                        <a:t>12</a:t>
                      </a:r>
                    </a:p>
                  </a:txBody>
                  <a:tcPr marL="91425" marR="91425" marT="91425" marB="91425"/>
                </a:tc>
              </a:tr>
              <a:tr h="365225">
                <a:tc>
                  <a:txBody>
                    <a:bodyPr/>
                    <a:lstStyle/>
                    <a:p>
                      <a:pPr>
                        <a:spcBef>
                          <a:spcPts val="0"/>
                        </a:spcBef>
                        <a:buNone/>
                      </a:pPr>
                      <a:r>
                        <a:rPr lang="en"/>
                        <a:t>90</a:t>
                      </a:r>
                    </a:p>
                  </a:txBody>
                  <a:tcPr marL="91425" marR="91425" marT="91425" marB="91425"/>
                </a:tc>
                <a:tc>
                  <a:txBody>
                    <a:bodyPr/>
                    <a:lstStyle/>
                    <a:p>
                      <a:pPr>
                        <a:spcBef>
                          <a:spcPts val="0"/>
                        </a:spcBef>
                        <a:buNone/>
                      </a:pPr>
                      <a:r>
                        <a:rPr lang="en"/>
                        <a:t>18</a:t>
                      </a:r>
                    </a:p>
                  </a:txBody>
                  <a:tcPr marL="91425" marR="91425" marT="91425" marB="91425"/>
                </a:tc>
                <a:tc>
                  <a:txBody>
                    <a:bodyPr/>
                    <a:lstStyle/>
                    <a:p>
                      <a:pPr>
                        <a:spcBef>
                          <a:spcPts val="0"/>
                        </a:spcBef>
                        <a:buNone/>
                      </a:pPr>
                      <a:r>
                        <a:rPr lang="en"/>
                        <a:t>21</a:t>
                      </a:r>
                    </a:p>
                  </a:txBody>
                  <a:tcPr marL="91425" marR="91425" marT="91425" marB="91425"/>
                </a:tc>
              </a:tr>
              <a:tr h="365225">
                <a:tc>
                  <a:txBody>
                    <a:bodyPr/>
                    <a:lstStyle/>
                    <a:p>
                      <a:pPr>
                        <a:spcBef>
                          <a:spcPts val="0"/>
                        </a:spcBef>
                        <a:buNone/>
                      </a:pPr>
                      <a:r>
                        <a:rPr lang="en"/>
                        <a:t>105</a:t>
                      </a:r>
                    </a:p>
                  </a:txBody>
                  <a:tcPr marL="91425" marR="91425" marT="91425" marB="91425"/>
                </a:tc>
                <a:tc>
                  <a:txBody>
                    <a:bodyPr/>
                    <a:lstStyle/>
                    <a:p>
                      <a:pPr>
                        <a:spcBef>
                          <a:spcPts val="0"/>
                        </a:spcBef>
                        <a:buNone/>
                      </a:pPr>
                      <a:r>
                        <a:rPr lang="en"/>
                        <a:t>9</a:t>
                      </a:r>
                    </a:p>
                  </a:txBody>
                  <a:tcPr marL="91425" marR="91425" marT="91425" marB="91425"/>
                </a:tc>
                <a:tc>
                  <a:txBody>
                    <a:bodyPr/>
                    <a:lstStyle/>
                    <a:p>
                      <a:pPr>
                        <a:spcBef>
                          <a:spcPts val="0"/>
                        </a:spcBef>
                        <a:buNone/>
                      </a:pPr>
                      <a:r>
                        <a:rPr lang="en"/>
                        <a:t>12</a:t>
                      </a:r>
                    </a:p>
                  </a:txBody>
                  <a:tcPr marL="91425" marR="91425" marT="91425" marB="91425"/>
                </a:tc>
              </a:tr>
              <a:tr h="365225">
                <a:tc>
                  <a:txBody>
                    <a:bodyPr/>
                    <a:lstStyle/>
                    <a:p>
                      <a:pPr>
                        <a:spcBef>
                          <a:spcPts val="0"/>
                        </a:spcBef>
                        <a:buNone/>
                      </a:pPr>
                      <a:r>
                        <a:rPr lang="en"/>
                        <a:t>120</a:t>
                      </a:r>
                    </a:p>
                  </a:txBody>
                  <a:tcPr marL="91425" marR="91425" marT="91425" marB="91425"/>
                </a:tc>
                <a:tc>
                  <a:txBody>
                    <a:bodyPr/>
                    <a:lstStyle/>
                    <a:p>
                      <a:pPr>
                        <a:spcBef>
                          <a:spcPts val="0"/>
                        </a:spcBef>
                        <a:buNone/>
                      </a:pPr>
                      <a:r>
                        <a:rPr lang="en"/>
                        <a:t>0</a:t>
                      </a:r>
                    </a:p>
                  </a:txBody>
                  <a:tcPr marL="91425" marR="91425" marT="91425" marB="91425"/>
                </a:tc>
                <a:tc>
                  <a:txBody>
                    <a:bodyPr/>
                    <a:lstStyle/>
                    <a:p>
                      <a:pPr>
                        <a:spcBef>
                          <a:spcPts val="0"/>
                        </a:spcBef>
                        <a:buNone/>
                      </a:pPr>
                      <a:r>
                        <a:rPr lang="en"/>
                        <a:t>3</a:t>
                      </a:r>
                    </a:p>
                  </a:txBody>
                  <a:tcPr marL="91425" marR="91425" marT="91425" marB="91425"/>
                </a:tc>
              </a:tr>
            </a:tbl>
          </a:graphicData>
        </a:graphic>
      </p:graphicFrame>
      <p:cxnSp>
        <p:nvCxnSpPr>
          <p:cNvPr id="104" name="Shape 104"/>
          <p:cNvCxnSpPr/>
          <p:nvPr/>
        </p:nvCxnSpPr>
        <p:spPr>
          <a:xfrm flipH="1">
            <a:off x="809074" y="1557550"/>
            <a:ext cx="410400" cy="1509299"/>
          </a:xfrm>
          <a:prstGeom prst="straightConnector1">
            <a:avLst/>
          </a:prstGeom>
          <a:noFill/>
          <a:ln w="19050" cap="flat">
            <a:solidFill>
              <a:schemeClr val="dk2"/>
            </a:solidFill>
            <a:prstDash val="solid"/>
            <a:round/>
            <a:headEnd type="none" w="lg" len="lg"/>
            <a:tailEnd type="none" w="lg" len="lg"/>
          </a:ln>
        </p:spPr>
      </p:cxnSp>
      <p:cxnSp>
        <p:nvCxnSpPr>
          <p:cNvPr id="105" name="Shape 105"/>
          <p:cNvCxnSpPr/>
          <p:nvPr/>
        </p:nvCxnSpPr>
        <p:spPr>
          <a:xfrm rot="10800000">
            <a:off x="808925" y="3042525"/>
            <a:ext cx="434699" cy="326099"/>
          </a:xfrm>
          <a:prstGeom prst="straightConnector1">
            <a:avLst/>
          </a:prstGeom>
          <a:noFill/>
          <a:ln w="19050" cap="flat">
            <a:solidFill>
              <a:schemeClr val="dk2"/>
            </a:solidFill>
            <a:prstDash val="solid"/>
            <a:round/>
            <a:headEnd type="none" w="lg" len="lg"/>
            <a:tailEnd type="none" w="lg" len="lg"/>
          </a:ln>
        </p:spPr>
      </p:cxnSp>
      <p:cxnSp>
        <p:nvCxnSpPr>
          <p:cNvPr id="106" name="Shape 106"/>
          <p:cNvCxnSpPr/>
          <p:nvPr/>
        </p:nvCxnSpPr>
        <p:spPr>
          <a:xfrm flipH="1">
            <a:off x="893524" y="3368625"/>
            <a:ext cx="350100" cy="941699"/>
          </a:xfrm>
          <a:prstGeom prst="straightConnector1">
            <a:avLst/>
          </a:prstGeom>
          <a:noFill/>
          <a:ln w="19050" cap="flat">
            <a:solidFill>
              <a:schemeClr val="dk2"/>
            </a:solidFill>
            <a:prstDash val="solid"/>
            <a:round/>
            <a:headEnd type="none" w="lg" len="lg"/>
            <a:tailEnd type="none" w="lg" len="lg"/>
          </a:ln>
        </p:spPr>
      </p:cxnSp>
      <p:cxnSp>
        <p:nvCxnSpPr>
          <p:cNvPr id="107" name="Shape 107"/>
          <p:cNvCxnSpPr/>
          <p:nvPr/>
        </p:nvCxnSpPr>
        <p:spPr>
          <a:xfrm rot="10800000">
            <a:off x="899524" y="4310325"/>
            <a:ext cx="338100" cy="651899"/>
          </a:xfrm>
          <a:prstGeom prst="straightConnector1">
            <a:avLst/>
          </a:prstGeom>
          <a:noFill/>
          <a:ln w="19050" cap="flat">
            <a:solidFill>
              <a:schemeClr val="dk2"/>
            </a:solidFill>
            <a:prstDash val="solid"/>
            <a:round/>
            <a:headEnd type="none" w="lg" len="lg"/>
            <a:tailEnd type="none" w="lg" len="lg"/>
          </a:ln>
        </p:spPr>
      </p:cxnSp>
      <p:sp>
        <p:nvSpPr>
          <p:cNvPr id="108" name="Shape 108"/>
          <p:cNvSpPr txBox="1"/>
          <p:nvPr/>
        </p:nvSpPr>
        <p:spPr>
          <a:xfrm>
            <a:off x="0" y="2583825"/>
            <a:ext cx="970500" cy="326099"/>
          </a:xfrm>
          <a:prstGeom prst="rect">
            <a:avLst/>
          </a:prstGeom>
        </p:spPr>
        <p:txBody>
          <a:bodyPr lIns="91425" tIns="91425" rIns="91425" bIns="91425" anchor="t" anchorCtr="0">
            <a:noAutofit/>
          </a:bodyPr>
          <a:lstStyle/>
          <a:p>
            <a:pPr>
              <a:spcBef>
                <a:spcPts val="0"/>
              </a:spcBef>
              <a:buNone/>
            </a:pPr>
            <a:r>
              <a:rPr lang="en" sz="1000" b="1"/>
              <a:t>1 revolution</a:t>
            </a:r>
          </a:p>
        </p:txBody>
      </p:sp>
      <p:sp>
        <p:nvSpPr>
          <p:cNvPr id="109" name="Shape 109"/>
          <p:cNvSpPr txBox="1"/>
          <p:nvPr/>
        </p:nvSpPr>
        <p:spPr>
          <a:xfrm>
            <a:off x="0" y="4220950"/>
            <a:ext cx="970500" cy="326099"/>
          </a:xfrm>
          <a:prstGeom prst="rect">
            <a:avLst/>
          </a:prstGeom>
        </p:spPr>
        <p:txBody>
          <a:bodyPr lIns="91425" tIns="91425" rIns="91425" bIns="91425" anchor="t" anchorCtr="0">
            <a:noAutofit/>
          </a:bodyPr>
          <a:lstStyle/>
          <a:p>
            <a:pPr lvl="0" rtl="0">
              <a:spcBef>
                <a:spcPts val="0"/>
              </a:spcBef>
              <a:buNone/>
            </a:pPr>
            <a:r>
              <a:rPr lang="en" sz="1000" b="1"/>
              <a:t>2 revolutions</a:t>
            </a:r>
          </a:p>
        </p:txBody>
      </p:sp>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Shape 114"/>
          <p:cNvSpPr txBox="1">
            <a:spLocks noGrp="1"/>
          </p:cNvSpPr>
          <p:nvPr>
            <p:ph type="title"/>
          </p:nvPr>
        </p:nvSpPr>
        <p:spPr>
          <a:xfrm>
            <a:off x="196875" y="81825"/>
            <a:ext cx="5131199" cy="4954199"/>
          </a:xfrm>
          <a:prstGeom prst="rect">
            <a:avLst/>
          </a:prstGeom>
        </p:spPr>
        <p:txBody>
          <a:bodyPr lIns="91425" tIns="91425" rIns="91425" bIns="91425" anchor="b" anchorCtr="0">
            <a:noAutofit/>
          </a:bodyPr>
          <a:lstStyle/>
          <a:p>
            <a:pPr lvl="0" rtl="0">
              <a:spcBef>
                <a:spcPts val="0"/>
              </a:spcBef>
              <a:buNone/>
            </a:pPr>
            <a:r>
              <a:rPr lang="en" sz="2400">
                <a:solidFill>
                  <a:srgbClr val="000000"/>
                </a:solidFill>
              </a:rPr>
              <a:t>Students will graph the relation between the time and height of the post-its above the ground.</a:t>
            </a:r>
          </a:p>
          <a:p>
            <a:pPr lvl="0" rtl="0">
              <a:spcBef>
                <a:spcPts val="0"/>
              </a:spcBef>
              <a:buNone/>
            </a:pPr>
            <a:endParaRPr sz="2400">
              <a:solidFill>
                <a:srgbClr val="000000"/>
              </a:solidFill>
            </a:endParaRPr>
          </a:p>
          <a:p>
            <a:pPr lvl="0" rtl="0">
              <a:spcBef>
                <a:spcPts val="0"/>
              </a:spcBef>
              <a:buNone/>
            </a:pPr>
            <a:endParaRPr sz="2400">
              <a:solidFill>
                <a:srgbClr val="000000"/>
              </a:solidFill>
            </a:endParaRPr>
          </a:p>
          <a:p>
            <a:pPr lvl="0" rtl="0">
              <a:spcBef>
                <a:spcPts val="0"/>
              </a:spcBef>
              <a:buNone/>
            </a:pPr>
            <a:r>
              <a:rPr lang="en" sz="2400">
                <a:solidFill>
                  <a:srgbClr val="000000"/>
                </a:solidFill>
              </a:rPr>
              <a:t>Concluding Questions: </a:t>
            </a:r>
            <a:r>
              <a:rPr lang="en" sz="1800" b="0">
                <a:solidFill>
                  <a:srgbClr val="000000"/>
                </a:solidFill>
              </a:rPr>
              <a:t>What is interesting about your graph?</a:t>
            </a:r>
          </a:p>
          <a:p>
            <a:pPr lvl="0" rtl="0">
              <a:spcBef>
                <a:spcPts val="0"/>
              </a:spcBef>
              <a:buNone/>
            </a:pPr>
            <a:r>
              <a:rPr lang="en" sz="1800" b="0">
                <a:solidFill>
                  <a:srgbClr val="000000"/>
                </a:solidFill>
              </a:rPr>
              <a:t>What is the minimum value?</a:t>
            </a:r>
          </a:p>
          <a:p>
            <a:pPr lvl="0" rtl="0">
              <a:spcBef>
                <a:spcPts val="0"/>
              </a:spcBef>
              <a:buNone/>
            </a:pPr>
            <a:r>
              <a:rPr lang="en" sz="1800" b="0">
                <a:solidFill>
                  <a:srgbClr val="000000"/>
                </a:solidFill>
              </a:rPr>
              <a:t>What is the maximum value?</a:t>
            </a:r>
          </a:p>
          <a:p>
            <a:pPr lvl="0" rtl="0">
              <a:spcBef>
                <a:spcPts val="0"/>
              </a:spcBef>
              <a:buNone/>
            </a:pPr>
            <a:r>
              <a:rPr lang="en" sz="1800" b="0">
                <a:solidFill>
                  <a:srgbClr val="000000"/>
                </a:solidFill>
              </a:rPr>
              <a:t>What is the period of this function?</a:t>
            </a:r>
          </a:p>
          <a:p>
            <a:pPr lvl="0" rtl="0">
              <a:spcBef>
                <a:spcPts val="0"/>
              </a:spcBef>
              <a:buNone/>
            </a:pPr>
            <a:r>
              <a:rPr lang="en" sz="1800" b="0">
                <a:solidFill>
                  <a:srgbClr val="000000"/>
                </a:solidFill>
              </a:rPr>
              <a:t>What is the frequency of this function?</a:t>
            </a:r>
          </a:p>
          <a:p>
            <a:pPr lvl="0" rtl="0">
              <a:spcBef>
                <a:spcPts val="0"/>
              </a:spcBef>
              <a:buNone/>
            </a:pPr>
            <a:r>
              <a:rPr lang="en" sz="1800" b="0">
                <a:solidFill>
                  <a:srgbClr val="000000"/>
                </a:solidFill>
              </a:rPr>
              <a:t>At what point does the curve begin to repeat?</a:t>
            </a:r>
          </a:p>
          <a:p>
            <a:pPr lvl="0" rtl="0">
              <a:spcBef>
                <a:spcPts val="0"/>
              </a:spcBef>
              <a:buNone/>
            </a:pPr>
            <a:r>
              <a:rPr lang="en" sz="1800" b="0">
                <a:solidFill>
                  <a:srgbClr val="000000"/>
                </a:solidFill>
              </a:rPr>
              <a:t>What other real-world experiences could you use trigonometry in?</a:t>
            </a:r>
          </a:p>
          <a:p>
            <a:pPr lvl="0" rtl="0">
              <a:spcBef>
                <a:spcPts val="0"/>
              </a:spcBef>
              <a:buNone/>
            </a:pPr>
            <a:endParaRPr sz="2400" b="0">
              <a:solidFill>
                <a:srgbClr val="000000"/>
              </a:solidFill>
            </a:endParaRPr>
          </a:p>
        </p:txBody>
      </p:sp>
      <p:pic>
        <p:nvPicPr>
          <p:cNvPr id="115" name="Shape 115"/>
          <p:cNvPicPr preferRelativeResize="0"/>
          <p:nvPr/>
        </p:nvPicPr>
        <p:blipFill>
          <a:blip r:embed="rId3"/>
          <a:stretch>
            <a:fillRect/>
          </a:stretch>
        </p:blipFill>
        <p:spPr>
          <a:xfrm>
            <a:off x="5477724" y="222925"/>
            <a:ext cx="3609976" cy="4813327"/>
          </a:xfrm>
          <a:prstGeom prst="rect">
            <a:avLst/>
          </a:prstGeom>
          <a:noFill/>
          <a:ln>
            <a:noFill/>
          </a:ln>
        </p:spPr>
      </p:pic>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Shape 120"/>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lvl="0" rtl="0">
              <a:spcBef>
                <a:spcPts val="0"/>
              </a:spcBef>
              <a:buNone/>
            </a:pPr>
            <a:r>
              <a:rPr lang="en"/>
              <a:t>Bloom’s Taxonomy:</a:t>
            </a:r>
          </a:p>
        </p:txBody>
      </p:sp>
      <p:sp>
        <p:nvSpPr>
          <p:cNvPr id="121" name="Shape 121"/>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lvl="0" algn="ctr" rtl="0">
              <a:spcBef>
                <a:spcPts val="0"/>
              </a:spcBef>
              <a:buNone/>
            </a:pPr>
            <a:r>
              <a:rPr lang="en" sz="2000" b="1"/>
              <a:t>Knowledge</a:t>
            </a:r>
            <a:r>
              <a:rPr lang="en" sz="2000"/>
              <a:t>: Recall Information on the unit circle</a:t>
            </a:r>
          </a:p>
          <a:p>
            <a:pPr lvl="0" algn="ctr" rtl="0">
              <a:spcBef>
                <a:spcPts val="0"/>
              </a:spcBef>
              <a:buNone/>
            </a:pPr>
            <a:r>
              <a:rPr lang="en" sz="2000" b="1"/>
              <a:t>Comprehension</a:t>
            </a:r>
            <a:r>
              <a:rPr lang="en" sz="2000"/>
              <a:t>: Demonstrate hamster wheel as unit circle</a:t>
            </a:r>
          </a:p>
          <a:p>
            <a:pPr lvl="0" algn="ctr" rtl="0">
              <a:spcBef>
                <a:spcPts val="0"/>
              </a:spcBef>
              <a:buNone/>
            </a:pPr>
            <a:r>
              <a:rPr lang="en" sz="2000" b="1"/>
              <a:t>Application</a:t>
            </a:r>
            <a:r>
              <a:rPr lang="en" sz="2000"/>
              <a:t>: Use and apply knowledge</a:t>
            </a:r>
          </a:p>
          <a:p>
            <a:pPr lvl="0" algn="ctr" rtl="0">
              <a:spcBef>
                <a:spcPts val="0"/>
              </a:spcBef>
              <a:buNone/>
            </a:pPr>
            <a:r>
              <a:rPr lang="en" sz="2000" b="1"/>
              <a:t>Analysis</a:t>
            </a:r>
            <a:r>
              <a:rPr lang="en" sz="2000"/>
              <a:t>: Organization of ideas (Create a table)</a:t>
            </a:r>
          </a:p>
          <a:p>
            <a:pPr lvl="0" algn="ctr" rtl="0">
              <a:spcBef>
                <a:spcPts val="0"/>
              </a:spcBef>
              <a:buNone/>
            </a:pPr>
            <a:r>
              <a:rPr lang="en" sz="2000" b="1"/>
              <a:t>Synthesis</a:t>
            </a:r>
            <a:r>
              <a:rPr lang="en" sz="2000"/>
              <a:t>: Use old concepts to create new ideas (Graphing table turns to cosine curves)</a:t>
            </a:r>
          </a:p>
          <a:p>
            <a:pPr algn="ctr">
              <a:spcBef>
                <a:spcPts val="0"/>
              </a:spcBef>
              <a:buNone/>
            </a:pPr>
            <a:r>
              <a:rPr lang="en" sz="2000" b="1"/>
              <a:t>Evaluation</a:t>
            </a:r>
            <a:r>
              <a:rPr lang="en" sz="2000"/>
              <a:t>: Compare ideas</a:t>
            </a:r>
          </a:p>
        </p:txBody>
      </p:sp>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Shape 126"/>
          <p:cNvSpPr txBox="1">
            <a:spLocks noGrp="1"/>
          </p:cNvSpPr>
          <p:nvPr>
            <p:ph type="title"/>
          </p:nvPr>
        </p:nvSpPr>
        <p:spPr>
          <a:xfrm>
            <a:off x="457200" y="348828"/>
            <a:ext cx="8229600" cy="857400"/>
          </a:xfrm>
          <a:prstGeom prst="rect">
            <a:avLst/>
          </a:prstGeom>
        </p:spPr>
        <p:txBody>
          <a:bodyPr lIns="91425" tIns="91425" rIns="91425" bIns="91425" anchor="b" anchorCtr="0">
            <a:noAutofit/>
          </a:bodyPr>
          <a:lstStyle/>
          <a:p>
            <a:pPr lvl="0" rtl="0">
              <a:spcBef>
                <a:spcPts val="0"/>
              </a:spcBef>
              <a:buNone/>
            </a:pPr>
            <a:r>
              <a:rPr lang="en"/>
              <a:t>Real Life Experience: Ferris Wheel</a:t>
            </a:r>
          </a:p>
          <a:p>
            <a:pPr marL="2286000" indent="457200">
              <a:spcBef>
                <a:spcPts val="0"/>
              </a:spcBef>
              <a:buNone/>
            </a:pPr>
            <a:r>
              <a:rPr lang="en"/>
              <a:t>The London Eye</a:t>
            </a:r>
          </a:p>
        </p:txBody>
      </p:sp>
      <p:pic>
        <p:nvPicPr>
          <p:cNvPr id="127" name="Shape 127"/>
          <p:cNvPicPr preferRelativeResize="0"/>
          <p:nvPr/>
        </p:nvPicPr>
        <p:blipFill>
          <a:blip r:embed="rId3"/>
          <a:stretch>
            <a:fillRect/>
          </a:stretch>
        </p:blipFill>
        <p:spPr>
          <a:xfrm>
            <a:off x="4333000" y="2289400"/>
            <a:ext cx="4810999" cy="2706200"/>
          </a:xfrm>
          <a:prstGeom prst="rect">
            <a:avLst/>
          </a:prstGeom>
          <a:noFill/>
          <a:ln>
            <a:noFill/>
          </a:ln>
        </p:spPr>
      </p:pic>
      <p:pic>
        <p:nvPicPr>
          <p:cNvPr id="128" name="Shape 128"/>
          <p:cNvPicPr preferRelativeResize="0"/>
          <p:nvPr/>
        </p:nvPicPr>
        <p:blipFill>
          <a:blip r:embed="rId4"/>
          <a:stretch>
            <a:fillRect/>
          </a:stretch>
        </p:blipFill>
        <p:spPr>
          <a:xfrm>
            <a:off x="3461900" y="1206225"/>
            <a:ext cx="4066274" cy="2287275"/>
          </a:xfrm>
          <a:prstGeom prst="rect">
            <a:avLst/>
          </a:prstGeom>
          <a:noFill/>
          <a:ln>
            <a:noFill/>
          </a:ln>
        </p:spPr>
      </p:pic>
      <p:pic>
        <p:nvPicPr>
          <p:cNvPr id="129" name="Shape 129"/>
          <p:cNvPicPr preferRelativeResize="0"/>
          <p:nvPr/>
        </p:nvPicPr>
        <p:blipFill>
          <a:blip r:embed="rId5"/>
          <a:stretch>
            <a:fillRect/>
          </a:stretch>
        </p:blipFill>
        <p:spPr>
          <a:xfrm>
            <a:off x="355300" y="2935950"/>
            <a:ext cx="3661624" cy="2059650"/>
          </a:xfrm>
          <a:prstGeom prst="rect">
            <a:avLst/>
          </a:prstGeom>
          <a:noFill/>
          <a:ln>
            <a:noFill/>
          </a:ln>
        </p:spPr>
      </p:pic>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Shape 134"/>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a:t>About The London Eye...</a:t>
            </a:r>
          </a:p>
        </p:txBody>
      </p:sp>
      <p:sp>
        <p:nvSpPr>
          <p:cNvPr id="135" name="Shape 135"/>
          <p:cNvSpPr txBox="1">
            <a:spLocks noGrp="1"/>
          </p:cNvSpPr>
          <p:nvPr>
            <p:ph type="body" idx="1"/>
          </p:nvPr>
        </p:nvSpPr>
        <p:spPr>
          <a:xfrm>
            <a:off x="457200" y="1200150"/>
            <a:ext cx="3559799" cy="3725699"/>
          </a:xfrm>
          <a:prstGeom prst="rect">
            <a:avLst/>
          </a:prstGeom>
        </p:spPr>
        <p:txBody>
          <a:bodyPr lIns="91425" tIns="91425" rIns="91425" bIns="91425" anchor="t" anchorCtr="0">
            <a:noAutofit/>
          </a:bodyPr>
          <a:lstStyle/>
          <a:p>
            <a:pPr marL="457200" lvl="0" indent="-381000" rtl="0">
              <a:spcBef>
                <a:spcPts val="0"/>
              </a:spcBef>
              <a:buClr>
                <a:schemeClr val="dk1"/>
              </a:buClr>
              <a:buSzPct val="100000"/>
              <a:buFont typeface="Arial"/>
              <a:buChar char="➔"/>
            </a:pPr>
            <a:r>
              <a:rPr lang="en" sz="2400"/>
              <a:t>An experience on the London Eye will last about 30 minutes.</a:t>
            </a:r>
          </a:p>
          <a:p>
            <a:pPr marL="457200" lvl="0" indent="-381000" rtl="0">
              <a:spcBef>
                <a:spcPts val="0"/>
              </a:spcBef>
              <a:buClr>
                <a:schemeClr val="dk1"/>
              </a:buClr>
              <a:buSzPct val="100000"/>
              <a:buFont typeface="Arial"/>
              <a:buChar char="➔"/>
            </a:pPr>
            <a:r>
              <a:rPr lang="en" sz="2400"/>
              <a:t>The London Eye will take you to a height of about 135 metres.</a:t>
            </a:r>
          </a:p>
          <a:p>
            <a:pPr marL="457200" lvl="0" indent="-381000" rtl="0">
              <a:spcBef>
                <a:spcPts val="0"/>
              </a:spcBef>
              <a:buClr>
                <a:schemeClr val="dk1"/>
              </a:buClr>
              <a:buSzPct val="100000"/>
              <a:buFont typeface="Arial"/>
              <a:buChar char="➔"/>
            </a:pPr>
            <a:r>
              <a:rPr lang="en" sz="2400"/>
              <a:t>At the top you can see as far as 25 miles.</a:t>
            </a:r>
          </a:p>
        </p:txBody>
      </p:sp>
      <p:pic>
        <p:nvPicPr>
          <p:cNvPr id="136" name="Shape 136"/>
          <p:cNvPicPr preferRelativeResize="0"/>
          <p:nvPr/>
        </p:nvPicPr>
        <p:blipFill>
          <a:blip r:embed="rId3"/>
          <a:stretch>
            <a:fillRect/>
          </a:stretch>
        </p:blipFill>
        <p:spPr>
          <a:xfrm>
            <a:off x="4063475" y="1354250"/>
            <a:ext cx="4914900" cy="3117874"/>
          </a:xfrm>
          <a:prstGeom prst="rect">
            <a:avLst/>
          </a:prstGeom>
          <a:noFill/>
          <a:ln>
            <a:noFill/>
          </a:ln>
        </p:spPr>
      </p:pic>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Shape 141"/>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a:t>Sources:</a:t>
            </a:r>
          </a:p>
        </p:txBody>
      </p:sp>
      <p:sp>
        <p:nvSpPr>
          <p:cNvPr id="142" name="Shape 142"/>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lvl="0" rtl="0">
              <a:spcBef>
                <a:spcPts val="0"/>
              </a:spcBef>
              <a:buNone/>
            </a:pPr>
            <a:r>
              <a:rPr lang="en" sz="2400" u="sng">
                <a:solidFill>
                  <a:schemeClr val="hlink"/>
                </a:solidFill>
                <a:hlinkClick r:id="rId3"/>
              </a:rPr>
              <a:t>https://www.youtube.com/watch?v=RFkLdiDcJKc</a:t>
            </a:r>
          </a:p>
          <a:p>
            <a:pPr lvl="0" rtl="0">
              <a:spcBef>
                <a:spcPts val="0"/>
              </a:spcBef>
              <a:buNone/>
            </a:pPr>
            <a:endParaRPr sz="1200"/>
          </a:p>
          <a:p>
            <a:pPr>
              <a:spcBef>
                <a:spcPts val="0"/>
              </a:spcBef>
              <a:buNone/>
            </a:pPr>
            <a:endParaRPr sz="1200"/>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0"/>
        <p:cNvGrpSpPr/>
        <p:nvPr/>
      </p:nvGrpSpPr>
      <p:grpSpPr>
        <a:xfrm>
          <a:off x="0" y="0"/>
          <a:ext cx="0" cy="0"/>
          <a:chOff x="0" y="0"/>
          <a:chExt cx="0" cy="0"/>
        </a:xfrm>
      </p:grpSpPr>
      <p:sp>
        <p:nvSpPr>
          <p:cNvPr id="41" name="Shape 41"/>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a:t>Goals &amp; Objectives</a:t>
            </a:r>
          </a:p>
        </p:txBody>
      </p:sp>
      <p:sp>
        <p:nvSpPr>
          <p:cNvPr id="42" name="Shape 42"/>
          <p:cNvSpPr txBox="1">
            <a:spLocks noGrp="1"/>
          </p:cNvSpPr>
          <p:nvPr>
            <p:ph type="body" idx="1"/>
          </p:nvPr>
        </p:nvSpPr>
        <p:spPr>
          <a:xfrm>
            <a:off x="457200" y="1063375"/>
            <a:ext cx="8229600" cy="3725699"/>
          </a:xfrm>
          <a:prstGeom prst="rect">
            <a:avLst/>
          </a:prstGeom>
        </p:spPr>
        <p:txBody>
          <a:bodyPr lIns="91425" tIns="91425" rIns="91425" bIns="91425" anchor="t" anchorCtr="0">
            <a:noAutofit/>
          </a:bodyPr>
          <a:lstStyle/>
          <a:p>
            <a:pPr marL="457200" lvl="0" indent="-342900" rtl="0">
              <a:spcBef>
                <a:spcPts val="0"/>
              </a:spcBef>
              <a:buClr>
                <a:schemeClr val="dk1"/>
              </a:buClr>
              <a:buSzPct val="100000"/>
              <a:buFont typeface="Arial"/>
              <a:buChar char="➔"/>
            </a:pPr>
            <a:r>
              <a:rPr lang="en" sz="1800" b="1"/>
              <a:t>Goal:</a:t>
            </a:r>
          </a:p>
          <a:p>
            <a:pPr marL="914400" lvl="1" indent="-342900" rtl="0">
              <a:spcBef>
                <a:spcPts val="0"/>
              </a:spcBef>
              <a:buClr>
                <a:schemeClr val="dk1"/>
              </a:buClr>
              <a:buSzPct val="100000"/>
              <a:buFont typeface="Arial"/>
              <a:buChar char="◆"/>
            </a:pPr>
            <a:r>
              <a:rPr lang="en" sz="1800"/>
              <a:t>Students will investigate and create sine/cosine curves.</a:t>
            </a:r>
          </a:p>
          <a:p>
            <a:pPr marL="457200" lvl="0" indent="-342900" rtl="0">
              <a:spcBef>
                <a:spcPts val="0"/>
              </a:spcBef>
              <a:buClr>
                <a:schemeClr val="dk1"/>
              </a:buClr>
              <a:buSzPct val="100000"/>
              <a:buFont typeface="Arial"/>
              <a:buChar char="➔"/>
            </a:pPr>
            <a:r>
              <a:rPr lang="en" sz="1800" b="1"/>
              <a:t>Objective:</a:t>
            </a:r>
          </a:p>
          <a:p>
            <a:pPr marL="914400" lvl="1" indent="-342900" rtl="0">
              <a:spcBef>
                <a:spcPts val="0"/>
              </a:spcBef>
              <a:buClr>
                <a:schemeClr val="dk1"/>
              </a:buClr>
              <a:buSzPct val="100000"/>
              <a:buFont typeface="Arial"/>
              <a:buChar char="◆"/>
            </a:pPr>
            <a:r>
              <a:rPr lang="en" sz="1800"/>
              <a:t>Given a set of data, students will model/graph how a trigonometric function describes the relationship between a wheel spinning at a constant rate with relationship to the height above the ground with 85% accuracy.</a:t>
            </a:r>
          </a:p>
          <a:p>
            <a:pPr marL="457200" lvl="0" indent="-342900" rtl="0">
              <a:spcBef>
                <a:spcPts val="0"/>
              </a:spcBef>
              <a:buClr>
                <a:schemeClr val="dk1"/>
              </a:buClr>
              <a:buSzPct val="100000"/>
              <a:buFont typeface="Arial"/>
              <a:buChar char="➔"/>
            </a:pPr>
            <a:r>
              <a:rPr lang="en" sz="1800" b="1"/>
              <a:t>Next Lesson’s Objective:</a:t>
            </a:r>
          </a:p>
          <a:p>
            <a:pPr marL="914400" lvl="1" indent="-342900" rtl="0">
              <a:spcBef>
                <a:spcPts val="0"/>
              </a:spcBef>
              <a:buClr>
                <a:schemeClr val="dk1"/>
              </a:buClr>
              <a:buSzPct val="100000"/>
              <a:buFont typeface="Arial"/>
              <a:buChar char="◆"/>
            </a:pPr>
            <a:r>
              <a:rPr lang="en" sz="1800"/>
              <a:t>Given a set of data, students will discover a relationship between the given measure and the period, amplitude, and phase shift of a function with 85% accuracy.</a:t>
            </a:r>
          </a:p>
          <a:p>
            <a:pPr lvl="0">
              <a:spcBef>
                <a:spcPts val="0"/>
              </a:spcBef>
              <a:buNone/>
            </a:pPr>
            <a:endParaRP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6"/>
        <p:cNvGrpSpPr/>
        <p:nvPr/>
      </p:nvGrpSpPr>
      <p:grpSpPr>
        <a:xfrm>
          <a:off x="0" y="0"/>
          <a:ext cx="0" cy="0"/>
          <a:chOff x="0" y="0"/>
          <a:chExt cx="0" cy="0"/>
        </a:xfrm>
      </p:grpSpPr>
      <p:sp>
        <p:nvSpPr>
          <p:cNvPr id="47" name="Shape 47"/>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a:t>Materials</a:t>
            </a:r>
          </a:p>
        </p:txBody>
      </p:sp>
      <p:sp>
        <p:nvSpPr>
          <p:cNvPr id="48" name="Shape 48"/>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marL="457200" lvl="0" indent="-419100" rtl="0">
              <a:spcBef>
                <a:spcPts val="0"/>
              </a:spcBef>
              <a:buClr>
                <a:schemeClr val="dk1"/>
              </a:buClr>
              <a:buSzPct val="100000"/>
              <a:buFont typeface="Arial"/>
              <a:buChar char="➔"/>
            </a:pPr>
            <a:r>
              <a:rPr lang="en"/>
              <a:t>Hamster wheel</a:t>
            </a:r>
          </a:p>
          <a:p>
            <a:pPr marL="457200" lvl="0" indent="-419100" rtl="0">
              <a:spcBef>
                <a:spcPts val="0"/>
              </a:spcBef>
              <a:buClr>
                <a:schemeClr val="dk1"/>
              </a:buClr>
              <a:buSzPct val="100000"/>
              <a:buFont typeface="Arial"/>
              <a:buChar char="➔"/>
            </a:pPr>
            <a:r>
              <a:rPr lang="en"/>
              <a:t>Ruler</a:t>
            </a:r>
          </a:p>
          <a:p>
            <a:pPr marL="457200" lvl="0" indent="-419100" rtl="0">
              <a:spcBef>
                <a:spcPts val="0"/>
              </a:spcBef>
              <a:buClr>
                <a:schemeClr val="dk1"/>
              </a:buClr>
              <a:buSzPct val="100000"/>
              <a:buFont typeface="Arial"/>
              <a:buChar char="➔"/>
            </a:pPr>
            <a:r>
              <a:rPr lang="en"/>
              <a:t>Graph paper</a:t>
            </a:r>
          </a:p>
          <a:p>
            <a:pPr marL="457200" lvl="0" indent="-419100" rtl="0">
              <a:spcBef>
                <a:spcPts val="0"/>
              </a:spcBef>
              <a:buClr>
                <a:schemeClr val="dk1"/>
              </a:buClr>
              <a:buSzPct val="100000"/>
              <a:buFont typeface="Arial"/>
              <a:buChar char="➔"/>
            </a:pPr>
            <a:r>
              <a:rPr lang="en"/>
              <a:t>Post-its</a:t>
            </a:r>
          </a:p>
          <a:p>
            <a:pPr marL="457200" lvl="0" indent="-419100" rtl="0">
              <a:spcBef>
                <a:spcPts val="0"/>
              </a:spcBef>
              <a:buClr>
                <a:schemeClr val="dk1"/>
              </a:buClr>
              <a:buSzPct val="100000"/>
              <a:buFont typeface="Arial"/>
              <a:buChar char="➔"/>
            </a:pPr>
            <a:r>
              <a:rPr lang="en"/>
              <a:t>Pencil/Pen</a:t>
            </a:r>
          </a:p>
          <a:p>
            <a:pPr marL="457200" lvl="0" indent="-419100" rtl="0">
              <a:spcBef>
                <a:spcPts val="0"/>
              </a:spcBef>
              <a:buClr>
                <a:schemeClr val="dk1"/>
              </a:buClr>
              <a:buSzPct val="100000"/>
              <a:buFont typeface="Arial"/>
              <a:buChar char="➔"/>
            </a:pPr>
            <a:r>
              <a:rPr lang="en"/>
              <a:t>Worksheets</a:t>
            </a:r>
          </a:p>
          <a:p>
            <a:pPr lvl="0">
              <a:spcBef>
                <a:spcPts val="0"/>
              </a:spcBef>
              <a:buNone/>
            </a:pPr>
            <a:endParaRPr/>
          </a:p>
        </p:txBody>
      </p:sp>
      <p:pic>
        <p:nvPicPr>
          <p:cNvPr id="49" name="Shape 49"/>
          <p:cNvPicPr preferRelativeResize="0"/>
          <p:nvPr/>
        </p:nvPicPr>
        <p:blipFill>
          <a:blip r:embed="rId3"/>
          <a:stretch>
            <a:fillRect/>
          </a:stretch>
        </p:blipFill>
        <p:spPr>
          <a:xfrm>
            <a:off x="6697900" y="307700"/>
            <a:ext cx="2078786" cy="2046900"/>
          </a:xfrm>
          <a:prstGeom prst="rect">
            <a:avLst/>
          </a:prstGeom>
          <a:noFill/>
          <a:ln>
            <a:noFill/>
          </a:ln>
        </p:spPr>
      </p:pic>
      <p:pic>
        <p:nvPicPr>
          <p:cNvPr id="50" name="Shape 50"/>
          <p:cNvPicPr preferRelativeResize="0"/>
          <p:nvPr/>
        </p:nvPicPr>
        <p:blipFill>
          <a:blip r:embed="rId4"/>
          <a:stretch>
            <a:fillRect/>
          </a:stretch>
        </p:blipFill>
        <p:spPr>
          <a:xfrm>
            <a:off x="5616025" y="2456625"/>
            <a:ext cx="3160650" cy="2373999"/>
          </a:xfrm>
          <a:prstGeom prst="rect">
            <a:avLst/>
          </a:prstGeom>
          <a:noFill/>
          <a:ln>
            <a:noFill/>
          </a:ln>
        </p:spPr>
      </p:pic>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4"/>
        <p:cNvGrpSpPr/>
        <p:nvPr/>
      </p:nvGrpSpPr>
      <p:grpSpPr>
        <a:xfrm>
          <a:off x="0" y="0"/>
          <a:ext cx="0" cy="0"/>
          <a:chOff x="0" y="0"/>
          <a:chExt cx="0" cy="0"/>
        </a:xfrm>
      </p:grpSpPr>
      <p:sp>
        <p:nvSpPr>
          <p:cNvPr id="55" name="Shape 55"/>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a:t>Hamster Wheel Trigonometry</a:t>
            </a:r>
          </a:p>
        </p:txBody>
      </p:sp>
      <p:pic>
        <p:nvPicPr>
          <p:cNvPr id="56" name="Shape 56"/>
          <p:cNvPicPr preferRelativeResize="0"/>
          <p:nvPr/>
        </p:nvPicPr>
        <p:blipFill>
          <a:blip r:embed="rId3"/>
          <a:stretch>
            <a:fillRect/>
          </a:stretch>
        </p:blipFill>
        <p:spPr>
          <a:xfrm>
            <a:off x="457200" y="2137887"/>
            <a:ext cx="3717276" cy="2787951"/>
          </a:xfrm>
          <a:prstGeom prst="rect">
            <a:avLst/>
          </a:prstGeom>
          <a:noFill/>
          <a:ln>
            <a:noFill/>
          </a:ln>
        </p:spPr>
      </p:pic>
      <p:pic>
        <p:nvPicPr>
          <p:cNvPr id="57" name="Shape 57"/>
          <p:cNvPicPr preferRelativeResize="0"/>
          <p:nvPr/>
        </p:nvPicPr>
        <p:blipFill>
          <a:blip r:embed="rId4"/>
          <a:stretch>
            <a:fillRect/>
          </a:stretch>
        </p:blipFill>
        <p:spPr>
          <a:xfrm>
            <a:off x="4269850" y="1422925"/>
            <a:ext cx="4373500" cy="3280125"/>
          </a:xfrm>
          <a:prstGeom prst="rect">
            <a:avLst/>
          </a:prstGeom>
          <a:noFill/>
          <a:ln>
            <a:noFill/>
          </a:ln>
        </p:spPr>
      </p:pic>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Shape 62"/>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a:t>Review: </a:t>
            </a:r>
            <a:r>
              <a:rPr lang="en" sz="2400"/>
              <a:t>y=Asin(B(x-D))+C, y=Acos(B(x-D))+C</a:t>
            </a:r>
          </a:p>
        </p:txBody>
      </p:sp>
      <p:sp>
        <p:nvSpPr>
          <p:cNvPr id="63" name="Shape 63"/>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marL="457200" lvl="0" indent="-342900" rtl="0">
              <a:spcBef>
                <a:spcPts val="0"/>
              </a:spcBef>
              <a:buClr>
                <a:schemeClr val="dk1"/>
              </a:buClr>
              <a:buSzPct val="100000"/>
              <a:buFont typeface="Arial"/>
              <a:buChar char="➔"/>
            </a:pPr>
            <a:r>
              <a:rPr lang="en" sz="1800" b="1"/>
              <a:t>Unit Circle &amp; Quadrants</a:t>
            </a:r>
          </a:p>
          <a:p>
            <a:pPr lvl="0" rtl="0">
              <a:spcBef>
                <a:spcPts val="0"/>
              </a:spcBef>
              <a:buNone/>
            </a:pPr>
            <a:endParaRPr sz="1800" b="1"/>
          </a:p>
          <a:p>
            <a:pPr marL="457200" lvl="0" indent="-342900" rtl="0">
              <a:spcBef>
                <a:spcPts val="0"/>
              </a:spcBef>
              <a:buClr>
                <a:schemeClr val="dk1"/>
              </a:buClr>
              <a:buSzPct val="100000"/>
              <a:buFont typeface="Arial"/>
              <a:buChar char="➔"/>
            </a:pPr>
            <a:r>
              <a:rPr lang="en" sz="1800" b="1"/>
              <a:t>Amplitude:</a:t>
            </a:r>
            <a:r>
              <a:rPr lang="en" sz="1800"/>
              <a:t> 1/2|Max-Min| </a:t>
            </a:r>
          </a:p>
          <a:p>
            <a:pPr marL="457200" lvl="0" indent="-342900" rtl="0">
              <a:spcBef>
                <a:spcPts val="0"/>
              </a:spcBef>
              <a:buClr>
                <a:schemeClr val="dk1"/>
              </a:buClr>
              <a:buSzPct val="100000"/>
              <a:buFont typeface="Arial"/>
              <a:buChar char="➔"/>
            </a:pPr>
            <a:r>
              <a:rPr lang="en" sz="1800" b="1"/>
              <a:t>Period: </a:t>
            </a:r>
            <a:r>
              <a:rPr lang="en" sz="1800"/>
              <a:t>2PI/B</a:t>
            </a:r>
          </a:p>
          <a:p>
            <a:pPr marL="457200" lvl="0" indent="-342900" rtl="0">
              <a:spcBef>
                <a:spcPts val="0"/>
              </a:spcBef>
              <a:buClr>
                <a:schemeClr val="dk1"/>
              </a:buClr>
              <a:buSzPct val="100000"/>
              <a:buFont typeface="Arial"/>
              <a:buChar char="➔"/>
            </a:pPr>
            <a:r>
              <a:rPr lang="en" sz="1800" b="1"/>
              <a:t>C = </a:t>
            </a:r>
            <a:r>
              <a:rPr lang="en" sz="1800"/>
              <a:t>Vertical Shift</a:t>
            </a:r>
          </a:p>
          <a:p>
            <a:pPr marL="457200" lvl="0" indent="-342900" rtl="0">
              <a:spcBef>
                <a:spcPts val="0"/>
              </a:spcBef>
              <a:buClr>
                <a:schemeClr val="dk1"/>
              </a:buClr>
              <a:buSzPct val="100000"/>
              <a:buFont typeface="Arial"/>
              <a:buChar char="➔"/>
            </a:pPr>
            <a:r>
              <a:rPr lang="en" sz="1800" b="1"/>
              <a:t>D = </a:t>
            </a:r>
            <a:r>
              <a:rPr lang="en" sz="1800"/>
              <a:t>Horizontal shift</a:t>
            </a:r>
          </a:p>
          <a:p>
            <a:pPr marL="457200" lvl="0" indent="-342900" rtl="0">
              <a:spcBef>
                <a:spcPts val="0"/>
              </a:spcBef>
              <a:buClr>
                <a:schemeClr val="dk1"/>
              </a:buClr>
              <a:buSzPct val="100000"/>
              <a:buFont typeface="Arial"/>
              <a:buChar char="➔"/>
            </a:pPr>
            <a:r>
              <a:rPr lang="en" sz="1800" b="1"/>
              <a:t>Frequency: </a:t>
            </a:r>
            <a:r>
              <a:rPr lang="en" sz="1800"/>
              <a:t>number of cycles it completes in a given interval</a:t>
            </a:r>
          </a:p>
        </p:txBody>
      </p:sp>
      <p:pic>
        <p:nvPicPr>
          <p:cNvPr id="64" name="Shape 64"/>
          <p:cNvPicPr preferRelativeResize="0"/>
          <p:nvPr/>
        </p:nvPicPr>
        <p:blipFill>
          <a:blip r:embed="rId3"/>
          <a:stretch>
            <a:fillRect/>
          </a:stretch>
        </p:blipFill>
        <p:spPr>
          <a:xfrm>
            <a:off x="4613000" y="1063375"/>
            <a:ext cx="3887050" cy="3509300"/>
          </a:xfrm>
          <a:prstGeom prst="rect">
            <a:avLst/>
          </a:prstGeom>
          <a:noFill/>
          <a:ln>
            <a:noFill/>
          </a:ln>
        </p:spPr>
      </p:pic>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Shape 69"/>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a:t>Hamster Wheel Trigonometry</a:t>
            </a:r>
          </a:p>
        </p:txBody>
      </p:sp>
      <p:sp>
        <p:nvSpPr>
          <p:cNvPr id="70" name="Shape 70"/>
          <p:cNvSpPr txBox="1">
            <a:spLocks noGrp="1"/>
          </p:cNvSpPr>
          <p:nvPr>
            <p:ph type="body" idx="1"/>
          </p:nvPr>
        </p:nvSpPr>
        <p:spPr>
          <a:xfrm>
            <a:off x="129875" y="1063375"/>
            <a:ext cx="4429200" cy="3725699"/>
          </a:xfrm>
          <a:prstGeom prst="rect">
            <a:avLst/>
          </a:prstGeom>
        </p:spPr>
        <p:txBody>
          <a:bodyPr lIns="91425" tIns="91425" rIns="91425" bIns="91425" anchor="t" anchorCtr="0">
            <a:noAutofit/>
          </a:bodyPr>
          <a:lstStyle/>
          <a:p>
            <a:pPr lvl="0" rtl="0">
              <a:lnSpc>
                <a:spcPct val="115000"/>
              </a:lnSpc>
              <a:spcBef>
                <a:spcPts val="0"/>
              </a:spcBef>
              <a:buClr>
                <a:schemeClr val="dk1"/>
              </a:buClr>
              <a:buSzPct val="68750"/>
              <a:buFont typeface="Arial"/>
              <a:buNone/>
            </a:pPr>
            <a:r>
              <a:rPr lang="en" sz="1600"/>
              <a:t>Graph </a:t>
            </a:r>
            <a:r>
              <a:rPr lang="en" sz="1600" b="1"/>
              <a:t>2 complete periods</a:t>
            </a:r>
            <a:r>
              <a:rPr lang="en" sz="1600"/>
              <a:t> that models the height of the hamster wheel in relation to time (sec).  Use a cosine curve.</a:t>
            </a:r>
          </a:p>
          <a:p>
            <a:pPr marL="457200" lvl="0" indent="-330200" rtl="0">
              <a:lnSpc>
                <a:spcPct val="115000"/>
              </a:lnSpc>
              <a:spcBef>
                <a:spcPts val="0"/>
              </a:spcBef>
              <a:buClr>
                <a:schemeClr val="dk1"/>
              </a:buClr>
              <a:buSzPct val="100000"/>
              <a:buFont typeface="Arial"/>
              <a:buChar char="➔"/>
            </a:pPr>
            <a:r>
              <a:rPr lang="en" sz="1600"/>
              <a:t>Find the diameter of the hamster wheel: </a:t>
            </a:r>
            <a:r>
              <a:rPr lang="en" sz="1600" b="1" u="sng"/>
              <a:t>18 cm</a:t>
            </a:r>
          </a:p>
          <a:p>
            <a:pPr marL="457200" lvl="0" indent="-330200" rtl="0">
              <a:lnSpc>
                <a:spcPct val="115000"/>
              </a:lnSpc>
              <a:spcBef>
                <a:spcPts val="0"/>
              </a:spcBef>
              <a:buClr>
                <a:schemeClr val="dk1"/>
              </a:buClr>
              <a:buSzPct val="100000"/>
              <a:buFont typeface="Arial"/>
              <a:buChar char="➔"/>
            </a:pPr>
            <a:r>
              <a:rPr lang="en" sz="1600"/>
              <a:t>Find the distance of the center of the hamster wheel above the ground: </a:t>
            </a:r>
            <a:r>
              <a:rPr lang="en" sz="1600" b="1" u="sng"/>
              <a:t>12 cm</a:t>
            </a:r>
          </a:p>
          <a:p>
            <a:pPr marL="457200" lvl="0" indent="-330200" rtl="0">
              <a:lnSpc>
                <a:spcPct val="115000"/>
              </a:lnSpc>
              <a:spcBef>
                <a:spcPts val="0"/>
              </a:spcBef>
              <a:buClr>
                <a:schemeClr val="dk1"/>
              </a:buClr>
              <a:buSzPct val="100000"/>
              <a:buFont typeface="Arial"/>
              <a:buChar char="➔"/>
            </a:pPr>
            <a:r>
              <a:rPr lang="en" sz="1600"/>
              <a:t>Find the distance from the ground to the lowest point of the wheel: </a:t>
            </a:r>
            <a:r>
              <a:rPr lang="en" sz="1600" b="1" u="sng"/>
              <a:t>3 cm</a:t>
            </a:r>
          </a:p>
          <a:p>
            <a:pPr marL="1371600" lvl="1" indent="-330200" rtl="0">
              <a:lnSpc>
                <a:spcPct val="115000"/>
              </a:lnSpc>
              <a:spcBef>
                <a:spcPts val="0"/>
              </a:spcBef>
              <a:buClr>
                <a:schemeClr val="dk1"/>
              </a:buClr>
              <a:buSzPct val="100000"/>
              <a:buFont typeface="Arial"/>
              <a:buChar char="◆"/>
            </a:pPr>
            <a:r>
              <a:rPr lang="en" sz="1600"/>
              <a:t>Radius=9 cm</a:t>
            </a:r>
            <a:br>
              <a:rPr lang="en" sz="1600"/>
            </a:br>
            <a:r>
              <a:rPr lang="en" sz="1600"/>
              <a:t>12-9=3 cm</a:t>
            </a:r>
          </a:p>
          <a:p>
            <a:pPr marL="457200" lvl="0" indent="-330200" rtl="0">
              <a:lnSpc>
                <a:spcPct val="115000"/>
              </a:lnSpc>
              <a:spcBef>
                <a:spcPts val="0"/>
              </a:spcBef>
              <a:buClr>
                <a:schemeClr val="dk1"/>
              </a:buClr>
              <a:buSzPct val="100000"/>
              <a:buFont typeface="Arial"/>
              <a:buChar char="➔"/>
            </a:pPr>
            <a:r>
              <a:rPr lang="en" sz="1600" b="1"/>
              <a:t>Assume 1 full rotation takes 60 seconds</a:t>
            </a:r>
          </a:p>
        </p:txBody>
      </p:sp>
      <p:pic>
        <p:nvPicPr>
          <p:cNvPr id="71" name="Shape 71"/>
          <p:cNvPicPr preferRelativeResize="0"/>
          <p:nvPr/>
        </p:nvPicPr>
        <p:blipFill>
          <a:blip r:embed="rId3"/>
          <a:stretch>
            <a:fillRect/>
          </a:stretch>
        </p:blipFill>
        <p:spPr>
          <a:xfrm>
            <a:off x="6715445" y="1063362"/>
            <a:ext cx="2428549" cy="3238075"/>
          </a:xfrm>
          <a:prstGeom prst="rect">
            <a:avLst/>
          </a:prstGeom>
          <a:noFill/>
          <a:ln>
            <a:noFill/>
          </a:ln>
        </p:spPr>
      </p:pic>
      <p:pic>
        <p:nvPicPr>
          <p:cNvPr id="72" name="Shape 72"/>
          <p:cNvPicPr preferRelativeResize="0"/>
          <p:nvPr/>
        </p:nvPicPr>
        <p:blipFill>
          <a:blip r:embed="rId4"/>
          <a:stretch>
            <a:fillRect/>
          </a:stretch>
        </p:blipFill>
        <p:spPr>
          <a:xfrm>
            <a:off x="4512245" y="1776833"/>
            <a:ext cx="2428549" cy="3238066"/>
          </a:xfrm>
          <a:prstGeom prst="rect">
            <a:avLst/>
          </a:prstGeom>
          <a:noFill/>
          <a:ln>
            <a:noFill/>
          </a:ln>
        </p:spPr>
      </p:pic>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pic>
        <p:nvPicPr>
          <p:cNvPr id="77" name="Shape 77"/>
          <p:cNvPicPr preferRelativeResize="0"/>
          <p:nvPr/>
        </p:nvPicPr>
        <p:blipFill rotWithShape="1">
          <a:blip r:embed="rId3"/>
          <a:srcRect/>
          <a:stretch/>
        </p:blipFill>
        <p:spPr>
          <a:xfrm>
            <a:off x="47625" y="338950"/>
            <a:ext cx="4107673" cy="5354675"/>
          </a:xfrm>
          <a:prstGeom prst="rect">
            <a:avLst/>
          </a:prstGeom>
          <a:noFill/>
          <a:ln>
            <a:noFill/>
          </a:ln>
        </p:spPr>
      </p:pic>
      <p:pic>
        <p:nvPicPr>
          <p:cNvPr id="78" name="Shape 78"/>
          <p:cNvPicPr preferRelativeResize="0"/>
          <p:nvPr/>
        </p:nvPicPr>
        <p:blipFill>
          <a:blip r:embed="rId4"/>
          <a:stretch>
            <a:fillRect/>
          </a:stretch>
        </p:blipFill>
        <p:spPr>
          <a:xfrm>
            <a:off x="5353050" y="279425"/>
            <a:ext cx="3540923" cy="4721225"/>
          </a:xfrm>
          <a:prstGeom prst="rect">
            <a:avLst/>
          </a:prstGeom>
          <a:noFill/>
          <a:ln>
            <a:noFill/>
          </a:ln>
        </p:spPr>
      </p:pic>
      <p:sp>
        <p:nvSpPr>
          <p:cNvPr id="79" name="Shape 79"/>
          <p:cNvSpPr txBox="1"/>
          <p:nvPr/>
        </p:nvSpPr>
        <p:spPr>
          <a:xfrm>
            <a:off x="47625" y="0"/>
            <a:ext cx="5250600" cy="666899"/>
          </a:xfrm>
          <a:prstGeom prst="rect">
            <a:avLst/>
          </a:prstGeom>
        </p:spPr>
        <p:txBody>
          <a:bodyPr lIns="91425" tIns="91425" rIns="91425" bIns="91425" anchor="t" anchorCtr="0">
            <a:noAutofit/>
          </a:bodyPr>
          <a:lstStyle/>
          <a:p>
            <a:pPr>
              <a:spcBef>
                <a:spcPts val="0"/>
              </a:spcBef>
              <a:buNone/>
            </a:pPr>
            <a:r>
              <a:rPr lang="en" sz="1800" b="1"/>
              <a:t>Students will be given this blank diagram worksheet to fill in the information that they discover after measuring the hamster wheel.</a:t>
            </a:r>
          </a:p>
        </p:txBody>
      </p:sp>
      <p:cxnSp>
        <p:nvCxnSpPr>
          <p:cNvPr id="80" name="Shape 80"/>
          <p:cNvCxnSpPr/>
          <p:nvPr/>
        </p:nvCxnSpPr>
        <p:spPr>
          <a:xfrm rot="10800000" flipH="1">
            <a:off x="3411150" y="2833599"/>
            <a:ext cx="2321699" cy="12000"/>
          </a:xfrm>
          <a:prstGeom prst="straightConnector1">
            <a:avLst/>
          </a:prstGeom>
          <a:noFill/>
          <a:ln w="228600" cap="flat">
            <a:solidFill>
              <a:schemeClr val="dk2"/>
            </a:solidFill>
            <a:prstDash val="solid"/>
            <a:round/>
            <a:headEnd type="none" w="lg" len="lg"/>
            <a:tailEnd type="triangle" w="lg" len="lg"/>
          </a:ln>
        </p:spPr>
      </p:cxnSp>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Shape 85"/>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lvl="0" rtl="0">
              <a:spcBef>
                <a:spcPts val="0"/>
              </a:spcBef>
              <a:buNone/>
            </a:pPr>
            <a:r>
              <a:rPr lang="en"/>
              <a:t>Hamster Wheel Trigonometry</a:t>
            </a:r>
          </a:p>
        </p:txBody>
      </p:sp>
      <p:sp>
        <p:nvSpPr>
          <p:cNvPr id="86" name="Shape 86"/>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lvl="0" rtl="0">
              <a:spcBef>
                <a:spcPts val="0"/>
              </a:spcBef>
              <a:buNone/>
            </a:pPr>
            <a:r>
              <a:rPr lang="en" sz="1800"/>
              <a:t>Create four quadrants out of your hamster wheel based on the time and label each section with a post-it. (Relation to Unit Circle*)</a:t>
            </a:r>
          </a:p>
        </p:txBody>
      </p:sp>
      <p:pic>
        <p:nvPicPr>
          <p:cNvPr id="87" name="Shape 87"/>
          <p:cNvPicPr preferRelativeResize="0"/>
          <p:nvPr/>
        </p:nvPicPr>
        <p:blipFill>
          <a:blip r:embed="rId3"/>
          <a:stretch>
            <a:fillRect/>
          </a:stretch>
        </p:blipFill>
        <p:spPr>
          <a:xfrm>
            <a:off x="4663549" y="2028400"/>
            <a:ext cx="2010075" cy="2680100"/>
          </a:xfrm>
          <a:prstGeom prst="rect">
            <a:avLst/>
          </a:prstGeom>
          <a:noFill/>
          <a:ln>
            <a:noFill/>
          </a:ln>
        </p:spPr>
      </p:pic>
      <p:pic>
        <p:nvPicPr>
          <p:cNvPr id="88" name="Shape 88"/>
          <p:cNvPicPr preferRelativeResize="0"/>
          <p:nvPr/>
        </p:nvPicPr>
        <p:blipFill>
          <a:blip r:embed="rId4"/>
          <a:stretch>
            <a:fillRect/>
          </a:stretch>
        </p:blipFill>
        <p:spPr>
          <a:xfrm>
            <a:off x="335800" y="2028400"/>
            <a:ext cx="2010075" cy="2680109"/>
          </a:xfrm>
          <a:prstGeom prst="rect">
            <a:avLst/>
          </a:prstGeom>
          <a:noFill/>
          <a:ln>
            <a:noFill/>
          </a:ln>
        </p:spPr>
      </p:pic>
      <p:pic>
        <p:nvPicPr>
          <p:cNvPr id="89" name="Shape 89"/>
          <p:cNvPicPr preferRelativeResize="0"/>
          <p:nvPr/>
        </p:nvPicPr>
        <p:blipFill>
          <a:blip r:embed="rId5"/>
          <a:stretch>
            <a:fillRect/>
          </a:stretch>
        </p:blipFill>
        <p:spPr>
          <a:xfrm>
            <a:off x="2499675" y="2028387"/>
            <a:ext cx="2010075" cy="2680118"/>
          </a:xfrm>
          <a:prstGeom prst="rect">
            <a:avLst/>
          </a:prstGeom>
          <a:noFill/>
          <a:ln>
            <a:noFill/>
          </a:ln>
        </p:spPr>
      </p:pic>
      <p:pic>
        <p:nvPicPr>
          <p:cNvPr id="90" name="Shape 90"/>
          <p:cNvPicPr preferRelativeResize="0"/>
          <p:nvPr/>
        </p:nvPicPr>
        <p:blipFill>
          <a:blip r:embed="rId6"/>
          <a:stretch>
            <a:fillRect/>
          </a:stretch>
        </p:blipFill>
        <p:spPr>
          <a:xfrm>
            <a:off x="6827425" y="2028391"/>
            <a:ext cx="2010075" cy="2680108"/>
          </a:xfrm>
          <a:prstGeom prst="rect">
            <a:avLst/>
          </a:prstGeom>
          <a:noFill/>
          <a:ln>
            <a:noFill/>
          </a:ln>
        </p:spPr>
      </p:pic>
      <p:sp>
        <p:nvSpPr>
          <p:cNvPr id="91" name="Shape 91"/>
          <p:cNvSpPr txBox="1"/>
          <p:nvPr/>
        </p:nvSpPr>
        <p:spPr>
          <a:xfrm>
            <a:off x="457200" y="4770050"/>
            <a:ext cx="8427000" cy="205200"/>
          </a:xfrm>
          <a:prstGeom prst="rect">
            <a:avLst/>
          </a:prstGeom>
        </p:spPr>
        <p:txBody>
          <a:bodyPr lIns="91425" tIns="91425" rIns="91425" bIns="91425" anchor="t" anchorCtr="0">
            <a:noAutofit/>
          </a:bodyPr>
          <a:lstStyle/>
          <a:p>
            <a:pPr>
              <a:spcBef>
                <a:spcPts val="0"/>
              </a:spcBef>
              <a:buNone/>
            </a:pPr>
            <a:r>
              <a:rPr lang="en"/>
              <a:t>0/60 seconds			15 seconds			30 seconds			45 seconds</a:t>
            </a:r>
          </a:p>
        </p:txBody>
      </p:sp>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Shape 96"/>
          <p:cNvSpPr txBox="1">
            <a:spLocks noGrp="1"/>
          </p:cNvSpPr>
          <p:nvPr>
            <p:ph type="body" idx="1"/>
          </p:nvPr>
        </p:nvSpPr>
        <p:spPr>
          <a:xfrm>
            <a:off x="457200" y="179250"/>
            <a:ext cx="3924299" cy="4746600"/>
          </a:xfrm>
          <a:prstGeom prst="rect">
            <a:avLst/>
          </a:prstGeom>
        </p:spPr>
        <p:txBody>
          <a:bodyPr lIns="91425" tIns="91425" rIns="91425" bIns="91425" anchor="t" anchorCtr="0">
            <a:noAutofit/>
          </a:bodyPr>
          <a:lstStyle/>
          <a:p>
            <a:pPr lvl="0" rtl="0">
              <a:spcBef>
                <a:spcPts val="0"/>
              </a:spcBef>
              <a:buNone/>
            </a:pPr>
            <a:r>
              <a:rPr lang="en" sz="2400" b="1"/>
              <a:t>Students will refer back to the diagram worksheet and fill in the time intervals of the 4 quadrants.</a:t>
            </a:r>
          </a:p>
          <a:p>
            <a:pPr lvl="0" rtl="0">
              <a:spcBef>
                <a:spcPts val="0"/>
              </a:spcBef>
              <a:buNone/>
            </a:pPr>
            <a:endParaRPr sz="1800" b="1"/>
          </a:p>
          <a:p>
            <a:pPr lvl="0" rtl="0">
              <a:spcBef>
                <a:spcPts val="0"/>
              </a:spcBef>
              <a:buNone/>
            </a:pPr>
            <a:r>
              <a:rPr lang="en" sz="1800" b="1"/>
              <a:t>0 seconds=</a:t>
            </a:r>
            <a:r>
              <a:rPr lang="en" sz="1800"/>
              <a:t> 0 rotation</a:t>
            </a:r>
          </a:p>
          <a:p>
            <a:pPr lvl="0" rtl="0">
              <a:spcBef>
                <a:spcPts val="0"/>
              </a:spcBef>
              <a:buNone/>
            </a:pPr>
            <a:r>
              <a:rPr lang="en" sz="1800" b="1"/>
              <a:t>15 seconds= </a:t>
            </a:r>
            <a:r>
              <a:rPr lang="en" sz="1800"/>
              <a:t>¼ rotation</a:t>
            </a:r>
          </a:p>
          <a:p>
            <a:pPr lvl="0" rtl="0">
              <a:spcBef>
                <a:spcPts val="0"/>
              </a:spcBef>
              <a:buNone/>
            </a:pPr>
            <a:r>
              <a:rPr lang="en" sz="1800" b="1"/>
              <a:t>30 seconds = </a:t>
            </a:r>
            <a:r>
              <a:rPr lang="en" sz="1800"/>
              <a:t>½ rotation</a:t>
            </a:r>
          </a:p>
          <a:p>
            <a:pPr lvl="0" rtl="0">
              <a:spcBef>
                <a:spcPts val="0"/>
              </a:spcBef>
              <a:buNone/>
            </a:pPr>
            <a:r>
              <a:rPr lang="en" sz="1800" b="1"/>
              <a:t>45 seconds = </a:t>
            </a:r>
            <a:r>
              <a:rPr lang="en" sz="1800"/>
              <a:t>¾ rotation</a:t>
            </a:r>
          </a:p>
          <a:p>
            <a:pPr lvl="0" rtl="0">
              <a:spcBef>
                <a:spcPts val="0"/>
              </a:spcBef>
              <a:buNone/>
            </a:pPr>
            <a:r>
              <a:rPr lang="en" sz="1800" b="1"/>
              <a:t>60 seconds = </a:t>
            </a:r>
            <a:r>
              <a:rPr lang="en" sz="1800"/>
              <a:t>4/4 = 1 full rotation </a:t>
            </a:r>
          </a:p>
          <a:p>
            <a:pPr>
              <a:spcBef>
                <a:spcPts val="0"/>
              </a:spcBef>
              <a:buNone/>
            </a:pPr>
            <a:endParaRPr/>
          </a:p>
        </p:txBody>
      </p:sp>
      <p:pic>
        <p:nvPicPr>
          <p:cNvPr id="97" name="Shape 97"/>
          <p:cNvPicPr preferRelativeResize="0"/>
          <p:nvPr/>
        </p:nvPicPr>
        <p:blipFill>
          <a:blip r:embed="rId3"/>
          <a:stretch>
            <a:fillRect/>
          </a:stretch>
        </p:blipFill>
        <p:spPr>
          <a:xfrm>
            <a:off x="5453050" y="292012"/>
            <a:ext cx="3559975" cy="4746623"/>
          </a:xfrm>
          <a:prstGeom prst="rect">
            <a:avLst/>
          </a:prstGeom>
          <a:noFill/>
          <a:ln>
            <a:noFill/>
          </a:ln>
        </p:spPr>
      </p:pic>
    </p:spTree>
  </p:cSld>
  <p:clrMapOvr>
    <a:masterClrMapping/>
  </p:clrMapOvr>
  <p:transition spd="slow">
    <p:cut/>
  </p:transition>
</p:sld>
</file>

<file path=ppt/theme/theme1.xml><?xml version="1.0" encoding="utf-8"?>
<a:theme xmlns:a="http://schemas.openxmlformats.org/drawingml/2006/main" name="biz">
  <a:themeElements>
    <a:clrScheme name="Custom 233">
      <a:dk1>
        <a:srgbClr val="000000"/>
      </a:dk1>
      <a:lt1>
        <a:srgbClr val="FFFFFF"/>
      </a:lt1>
      <a:dk2>
        <a:srgbClr val="2388DB"/>
      </a:dk2>
      <a:lt2>
        <a:srgbClr val="BBD7F8"/>
      </a:lt2>
      <a:accent1>
        <a:srgbClr val="80B606"/>
      </a:accent1>
      <a:accent2>
        <a:srgbClr val="E29F1D"/>
      </a:accent2>
      <a:accent3>
        <a:srgbClr val="1D6FB2"/>
      </a:accent3>
      <a:accent4>
        <a:srgbClr val="3FAC98"/>
      </a:accent4>
      <a:accent5>
        <a:srgbClr val="5B57BB"/>
      </a:accent5>
      <a:accent6>
        <a:srgbClr val="D1505E"/>
      </a:accent6>
      <a:hlink>
        <a:srgbClr val="185DA2"/>
      </a:hlink>
      <a:folHlink>
        <a:srgbClr val="00487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572</Words>
  <Application>Microsoft Office PowerPoint</Application>
  <PresentationFormat>On-screen Show (16:9)</PresentationFormat>
  <Paragraphs>102</Paragraphs>
  <Slides>15</Slides>
  <Notes>15</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biz</vt:lpstr>
      <vt:lpstr>“Getting Triggy with it!”</vt:lpstr>
      <vt:lpstr>Goals &amp; Objectives</vt:lpstr>
      <vt:lpstr>Materials</vt:lpstr>
      <vt:lpstr>Hamster Wheel Trigonometry</vt:lpstr>
      <vt:lpstr>Review: y=Asin(B(x-D))+C, y=Acos(B(x-D))+C</vt:lpstr>
      <vt:lpstr>Hamster Wheel Trigonometry</vt:lpstr>
      <vt:lpstr>PowerPoint Presentation</vt:lpstr>
      <vt:lpstr>Hamster Wheel Trigonometry</vt:lpstr>
      <vt:lpstr>PowerPoint Presentation</vt:lpstr>
      <vt:lpstr>Students will measure the hamster wheel at each time interval &amp; record their data.</vt:lpstr>
      <vt:lpstr>Students will graph the relation between the time and height of the post-its above the ground.   Concluding Questions: What is interesting about your graph? What is the minimum value? What is the maximum value? What is the period of this function? What is the frequency of this function? At what point does the curve begin to repeat? What other real-world experiences could you use trigonometry in? </vt:lpstr>
      <vt:lpstr>Bloom’s Taxonomy:</vt:lpstr>
      <vt:lpstr>Real Life Experience: Ferris Wheel The London Eye</vt:lpstr>
      <vt:lpstr>About The London Eye...</vt:lpstr>
      <vt:lpstr>Sources: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“Getting Triggy with it!”</dc:title>
  <dc:creator>Nicole Palmieri</dc:creator>
  <cp:lastModifiedBy>Mount Saint Mary College</cp:lastModifiedBy>
  <cp:revision>1</cp:revision>
  <dcterms:modified xsi:type="dcterms:W3CDTF">2014-05-08T16:48:39Z</dcterms:modified>
</cp:coreProperties>
</file>